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8" r:id="rId3"/>
    <p:sldId id="259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4" r:id="rId19"/>
    <p:sldId id="345" r:id="rId20"/>
    <p:sldId id="346" r:id="rId21"/>
    <p:sldId id="347" r:id="rId22"/>
    <p:sldId id="348" r:id="rId23"/>
    <p:sldId id="349" r:id="rId24"/>
    <p:sldId id="364" r:id="rId25"/>
    <p:sldId id="350" r:id="rId26"/>
    <p:sldId id="365" r:id="rId27"/>
    <p:sldId id="351" r:id="rId28"/>
    <p:sldId id="366" r:id="rId29"/>
    <p:sldId id="352" r:id="rId30"/>
    <p:sldId id="367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83262-AAF5-40D1-88FA-3349F35BF5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BD13A7F-F6B4-41D9-90AE-62E7B255C2F6}">
      <dgm:prSet/>
      <dgm:spPr/>
      <dgm:t>
        <a:bodyPr/>
        <a:lstStyle/>
        <a:p>
          <a:pPr marR="0" algn="ctr" rtl="0"/>
          <a:r>
            <a:rPr lang="ar-EG" b="1" i="0" u="none" strike="noStrike" baseline="0" dirty="0" smtClean="0">
              <a:latin typeface="Arial"/>
              <a:cs typeface="Arial"/>
            </a:rPr>
            <a:t>مراحل اعداد الموازنة</a:t>
          </a:r>
          <a:endParaRPr lang="en-US" dirty="0" smtClean="0"/>
        </a:p>
      </dgm:t>
    </dgm:pt>
    <dgm:pt modelId="{F8D22F60-B9D4-44EF-8D8F-79DB3D04D7D0}" type="parTrans" cxnId="{6EAF664B-D72B-4627-B2E9-FFC79AD95B2E}">
      <dgm:prSet/>
      <dgm:spPr/>
      <dgm:t>
        <a:bodyPr/>
        <a:lstStyle/>
        <a:p>
          <a:endParaRPr lang="en-US"/>
        </a:p>
      </dgm:t>
    </dgm:pt>
    <dgm:pt modelId="{C779A475-A296-4631-A36E-7DF2C6B48C35}" type="sibTrans" cxnId="{6EAF664B-D72B-4627-B2E9-FFC79AD95B2E}">
      <dgm:prSet/>
      <dgm:spPr/>
      <dgm:t>
        <a:bodyPr/>
        <a:lstStyle/>
        <a:p>
          <a:endParaRPr lang="en-US"/>
        </a:p>
      </dgm:t>
    </dgm:pt>
    <dgm:pt modelId="{334A74E4-F05B-4124-A1C8-95FCBD366C64}">
      <dgm:prSet/>
      <dgm:spPr/>
      <dgm:t>
        <a:bodyPr/>
        <a:lstStyle/>
        <a:p>
          <a:pPr marR="0" algn="ctr" rtl="0"/>
          <a:r>
            <a:rPr lang="ar-EG" b="1" i="0" u="none" strike="noStrike" baseline="0" smtClean="0">
              <a:latin typeface="Arial"/>
              <a:cs typeface="Arial"/>
            </a:rPr>
            <a:t>التنفيذ والمتابعة</a:t>
          </a:r>
          <a:endParaRPr lang="en-US" smtClean="0"/>
        </a:p>
      </dgm:t>
    </dgm:pt>
    <dgm:pt modelId="{C799E784-DCE6-48AE-B020-C190CD6B9698}" type="parTrans" cxnId="{C2E89F99-C632-47CA-93A8-8BDE304F35D5}">
      <dgm:prSet/>
      <dgm:spPr/>
      <dgm:t>
        <a:bodyPr/>
        <a:lstStyle/>
        <a:p>
          <a:endParaRPr lang="en-US"/>
        </a:p>
      </dgm:t>
    </dgm:pt>
    <dgm:pt modelId="{4D2A45E9-4C9D-41D4-BEC7-B0953E7A3C33}" type="sibTrans" cxnId="{C2E89F99-C632-47CA-93A8-8BDE304F35D5}">
      <dgm:prSet/>
      <dgm:spPr/>
      <dgm:t>
        <a:bodyPr/>
        <a:lstStyle/>
        <a:p>
          <a:endParaRPr lang="en-US"/>
        </a:p>
      </dgm:t>
    </dgm:pt>
    <dgm:pt modelId="{F2E197FE-FE20-4A82-8938-77EAC3361118}">
      <dgm:prSet/>
      <dgm:spPr/>
      <dgm:t>
        <a:bodyPr/>
        <a:lstStyle/>
        <a:p>
          <a:pPr marR="0" algn="ctr" rtl="0"/>
          <a:r>
            <a:rPr lang="ar-EG" b="1" i="0" u="none" strike="noStrike" baseline="0" smtClean="0">
              <a:latin typeface="Arial"/>
              <a:cs typeface="Arial"/>
            </a:rPr>
            <a:t>الاعتماد</a:t>
          </a:r>
          <a:endParaRPr lang="en-US" smtClean="0"/>
        </a:p>
      </dgm:t>
    </dgm:pt>
    <dgm:pt modelId="{5BBE2D16-D666-4766-B55F-06EDB93EEEF2}" type="parTrans" cxnId="{D93A1A50-6879-4876-BBDC-1AAFB9276AD7}">
      <dgm:prSet/>
      <dgm:spPr/>
      <dgm:t>
        <a:bodyPr/>
        <a:lstStyle/>
        <a:p>
          <a:endParaRPr lang="en-US"/>
        </a:p>
      </dgm:t>
    </dgm:pt>
    <dgm:pt modelId="{90CA7B27-1487-4158-8499-90C367EC2311}" type="sibTrans" cxnId="{D93A1A50-6879-4876-BBDC-1AAFB9276AD7}">
      <dgm:prSet/>
      <dgm:spPr/>
      <dgm:t>
        <a:bodyPr/>
        <a:lstStyle/>
        <a:p>
          <a:endParaRPr lang="en-US"/>
        </a:p>
      </dgm:t>
    </dgm:pt>
    <dgm:pt modelId="{8928360F-F0A8-4BF6-8A1F-BC4483A1AE64}">
      <dgm:prSet/>
      <dgm:spPr/>
      <dgm:t>
        <a:bodyPr/>
        <a:lstStyle/>
        <a:p>
          <a:pPr marR="0" algn="ctr" rtl="0"/>
          <a:r>
            <a:rPr lang="ar-EG" b="1" i="0" u="none" strike="noStrike" baseline="0" smtClean="0">
              <a:latin typeface="Arial"/>
              <a:cs typeface="Arial"/>
            </a:rPr>
            <a:t>الدراسة</a:t>
          </a:r>
          <a:endParaRPr lang="en-US" smtClean="0"/>
        </a:p>
      </dgm:t>
    </dgm:pt>
    <dgm:pt modelId="{4EA15922-86A3-4C36-8C11-F7F8BB5C0278}" type="parTrans" cxnId="{1AC3D3EA-525C-461A-873D-1B3A69038A0E}">
      <dgm:prSet/>
      <dgm:spPr/>
      <dgm:t>
        <a:bodyPr/>
        <a:lstStyle/>
        <a:p>
          <a:endParaRPr lang="en-US"/>
        </a:p>
      </dgm:t>
    </dgm:pt>
    <dgm:pt modelId="{AA2DDFA5-79C0-43D3-897B-A3A0BA8B8F8B}" type="sibTrans" cxnId="{1AC3D3EA-525C-461A-873D-1B3A69038A0E}">
      <dgm:prSet/>
      <dgm:spPr/>
      <dgm:t>
        <a:bodyPr/>
        <a:lstStyle/>
        <a:p>
          <a:endParaRPr lang="en-US"/>
        </a:p>
      </dgm:t>
    </dgm:pt>
    <dgm:pt modelId="{04323196-A808-4F0F-AC07-185EF175D87E}">
      <dgm:prSet/>
      <dgm:spPr/>
      <dgm:t>
        <a:bodyPr/>
        <a:lstStyle/>
        <a:p>
          <a:pPr marR="0" algn="ctr" rtl="0"/>
          <a:r>
            <a:rPr lang="ar-EG" b="1" i="0" u="none" strike="noStrike" baseline="0" smtClean="0">
              <a:latin typeface="Arial"/>
              <a:cs typeface="Arial"/>
            </a:rPr>
            <a:t>الاعداد</a:t>
          </a:r>
          <a:endParaRPr lang="en-US" smtClean="0"/>
        </a:p>
      </dgm:t>
    </dgm:pt>
    <dgm:pt modelId="{7207A14D-392F-4F63-9F82-0C35FFF3376E}" type="parTrans" cxnId="{C998EAC5-BBEC-428B-B803-F6FFF5286C40}">
      <dgm:prSet/>
      <dgm:spPr/>
      <dgm:t>
        <a:bodyPr/>
        <a:lstStyle/>
        <a:p>
          <a:endParaRPr lang="en-US"/>
        </a:p>
      </dgm:t>
    </dgm:pt>
    <dgm:pt modelId="{DD4C5E60-D670-4CFB-9D06-292FFB21E5BB}" type="sibTrans" cxnId="{C998EAC5-BBEC-428B-B803-F6FFF5286C40}">
      <dgm:prSet/>
      <dgm:spPr/>
      <dgm:t>
        <a:bodyPr/>
        <a:lstStyle/>
        <a:p>
          <a:endParaRPr lang="en-US"/>
        </a:p>
      </dgm:t>
    </dgm:pt>
    <dgm:pt modelId="{39638B1D-AE02-47A3-BA28-94D1C927D731}" type="pres">
      <dgm:prSet presAssocID="{1FF83262-AAF5-40D1-88FA-3349F35BF5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432F8F-86A0-44BD-AEFE-7253B1720448}" type="pres">
      <dgm:prSet presAssocID="{6BD13A7F-F6B4-41D9-90AE-62E7B255C2F6}" presName="hierRoot1" presStyleCnt="0">
        <dgm:presLayoutVars>
          <dgm:hierBranch/>
        </dgm:presLayoutVars>
      </dgm:prSet>
      <dgm:spPr/>
    </dgm:pt>
    <dgm:pt modelId="{13F3EBA4-19CC-4073-B5A5-6730619852CA}" type="pres">
      <dgm:prSet presAssocID="{6BD13A7F-F6B4-41D9-90AE-62E7B255C2F6}" presName="rootComposite1" presStyleCnt="0"/>
      <dgm:spPr/>
    </dgm:pt>
    <dgm:pt modelId="{B927B991-056F-4CA0-8EC4-30E17999941A}" type="pres">
      <dgm:prSet presAssocID="{6BD13A7F-F6B4-41D9-90AE-62E7B255C2F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4AE5B-7A25-4237-9413-6EB9AD7E4B6B}" type="pres">
      <dgm:prSet presAssocID="{6BD13A7F-F6B4-41D9-90AE-62E7B255C2F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FDC498-52EA-4CA7-BD82-D8E6B53E5FD3}" type="pres">
      <dgm:prSet presAssocID="{6BD13A7F-F6B4-41D9-90AE-62E7B255C2F6}" presName="hierChild2" presStyleCnt="0"/>
      <dgm:spPr/>
    </dgm:pt>
    <dgm:pt modelId="{532C7C8A-4CFF-4B24-A849-10BCE6D2E8C1}" type="pres">
      <dgm:prSet presAssocID="{C799E784-DCE6-48AE-B020-C190CD6B9698}" presName="Name35" presStyleLbl="parChTrans1D2" presStyleIdx="0" presStyleCnt="4"/>
      <dgm:spPr/>
      <dgm:t>
        <a:bodyPr/>
        <a:lstStyle/>
        <a:p>
          <a:endParaRPr lang="en-US"/>
        </a:p>
      </dgm:t>
    </dgm:pt>
    <dgm:pt modelId="{F7BB7A02-42FB-4E38-AA27-707D522556C6}" type="pres">
      <dgm:prSet presAssocID="{334A74E4-F05B-4124-A1C8-95FCBD366C64}" presName="hierRoot2" presStyleCnt="0">
        <dgm:presLayoutVars>
          <dgm:hierBranch/>
        </dgm:presLayoutVars>
      </dgm:prSet>
      <dgm:spPr/>
    </dgm:pt>
    <dgm:pt modelId="{5E2BFA21-DAFF-48D8-98FC-2B896BF57CD6}" type="pres">
      <dgm:prSet presAssocID="{334A74E4-F05B-4124-A1C8-95FCBD366C64}" presName="rootComposite" presStyleCnt="0"/>
      <dgm:spPr/>
    </dgm:pt>
    <dgm:pt modelId="{AB4A6CC0-4C83-4691-82CE-9E576C7C548A}" type="pres">
      <dgm:prSet presAssocID="{334A74E4-F05B-4124-A1C8-95FCBD366C6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C9B4B3-EFB8-4982-83DD-8C85F0B9E611}" type="pres">
      <dgm:prSet presAssocID="{334A74E4-F05B-4124-A1C8-95FCBD366C64}" presName="rootConnector" presStyleLbl="node2" presStyleIdx="0" presStyleCnt="4"/>
      <dgm:spPr/>
      <dgm:t>
        <a:bodyPr/>
        <a:lstStyle/>
        <a:p>
          <a:endParaRPr lang="en-US"/>
        </a:p>
      </dgm:t>
    </dgm:pt>
    <dgm:pt modelId="{00162854-1D24-4B96-A758-430ED93CCAF6}" type="pres">
      <dgm:prSet presAssocID="{334A74E4-F05B-4124-A1C8-95FCBD366C64}" presName="hierChild4" presStyleCnt="0"/>
      <dgm:spPr/>
    </dgm:pt>
    <dgm:pt modelId="{0542A79A-C29D-48C6-A437-88F1F65ABACF}" type="pres">
      <dgm:prSet presAssocID="{334A74E4-F05B-4124-A1C8-95FCBD366C64}" presName="hierChild5" presStyleCnt="0"/>
      <dgm:spPr/>
    </dgm:pt>
    <dgm:pt modelId="{E8E17E2A-DEC0-4028-AFC7-21ED8CE9CE68}" type="pres">
      <dgm:prSet presAssocID="{5BBE2D16-D666-4766-B55F-06EDB93EEEF2}" presName="Name35" presStyleLbl="parChTrans1D2" presStyleIdx="1" presStyleCnt="4"/>
      <dgm:spPr/>
      <dgm:t>
        <a:bodyPr/>
        <a:lstStyle/>
        <a:p>
          <a:endParaRPr lang="en-US"/>
        </a:p>
      </dgm:t>
    </dgm:pt>
    <dgm:pt modelId="{CABEE8DE-139B-4AAF-97E7-06B74693E1ED}" type="pres">
      <dgm:prSet presAssocID="{F2E197FE-FE20-4A82-8938-77EAC3361118}" presName="hierRoot2" presStyleCnt="0">
        <dgm:presLayoutVars>
          <dgm:hierBranch/>
        </dgm:presLayoutVars>
      </dgm:prSet>
      <dgm:spPr/>
    </dgm:pt>
    <dgm:pt modelId="{24A201B5-1E4F-4E79-83B5-AEBEAE110209}" type="pres">
      <dgm:prSet presAssocID="{F2E197FE-FE20-4A82-8938-77EAC3361118}" presName="rootComposite" presStyleCnt="0"/>
      <dgm:spPr/>
    </dgm:pt>
    <dgm:pt modelId="{FD1B6C4D-14C1-4B6C-9658-178217C96207}" type="pres">
      <dgm:prSet presAssocID="{F2E197FE-FE20-4A82-8938-77EAC336111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8A5F9A-FBEA-481F-AC12-D65D74E51F6D}" type="pres">
      <dgm:prSet presAssocID="{F2E197FE-FE20-4A82-8938-77EAC3361118}" presName="rootConnector" presStyleLbl="node2" presStyleIdx="1" presStyleCnt="4"/>
      <dgm:spPr/>
      <dgm:t>
        <a:bodyPr/>
        <a:lstStyle/>
        <a:p>
          <a:endParaRPr lang="en-US"/>
        </a:p>
      </dgm:t>
    </dgm:pt>
    <dgm:pt modelId="{0500406B-B00F-4984-A768-A5F0009AB9DA}" type="pres">
      <dgm:prSet presAssocID="{F2E197FE-FE20-4A82-8938-77EAC3361118}" presName="hierChild4" presStyleCnt="0"/>
      <dgm:spPr/>
    </dgm:pt>
    <dgm:pt modelId="{5E84A406-47A0-4029-A9F4-DF07A4097709}" type="pres">
      <dgm:prSet presAssocID="{F2E197FE-FE20-4A82-8938-77EAC3361118}" presName="hierChild5" presStyleCnt="0"/>
      <dgm:spPr/>
    </dgm:pt>
    <dgm:pt modelId="{9F7189B8-1A99-483A-9615-3EFE724FB36A}" type="pres">
      <dgm:prSet presAssocID="{4EA15922-86A3-4C36-8C11-F7F8BB5C0278}" presName="Name35" presStyleLbl="parChTrans1D2" presStyleIdx="2" presStyleCnt="4"/>
      <dgm:spPr/>
      <dgm:t>
        <a:bodyPr/>
        <a:lstStyle/>
        <a:p>
          <a:endParaRPr lang="en-US"/>
        </a:p>
      </dgm:t>
    </dgm:pt>
    <dgm:pt modelId="{41F1DEBD-2A3B-4B25-B6E0-5A6F9422E783}" type="pres">
      <dgm:prSet presAssocID="{8928360F-F0A8-4BF6-8A1F-BC4483A1AE64}" presName="hierRoot2" presStyleCnt="0">
        <dgm:presLayoutVars>
          <dgm:hierBranch/>
        </dgm:presLayoutVars>
      </dgm:prSet>
      <dgm:spPr/>
    </dgm:pt>
    <dgm:pt modelId="{50FD5EE4-492E-44F0-AE76-6D9179A0174A}" type="pres">
      <dgm:prSet presAssocID="{8928360F-F0A8-4BF6-8A1F-BC4483A1AE64}" presName="rootComposite" presStyleCnt="0"/>
      <dgm:spPr/>
    </dgm:pt>
    <dgm:pt modelId="{BBE29070-4E5E-4EF3-8823-352755951C55}" type="pres">
      <dgm:prSet presAssocID="{8928360F-F0A8-4BF6-8A1F-BC4483A1AE6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4B5A61-111A-4071-B87A-926C354DB21B}" type="pres">
      <dgm:prSet presAssocID="{8928360F-F0A8-4BF6-8A1F-BC4483A1AE64}" presName="rootConnector" presStyleLbl="node2" presStyleIdx="2" presStyleCnt="4"/>
      <dgm:spPr/>
      <dgm:t>
        <a:bodyPr/>
        <a:lstStyle/>
        <a:p>
          <a:endParaRPr lang="en-US"/>
        </a:p>
      </dgm:t>
    </dgm:pt>
    <dgm:pt modelId="{1DF28A0E-E39E-4D05-80E6-1521C5706B34}" type="pres">
      <dgm:prSet presAssocID="{8928360F-F0A8-4BF6-8A1F-BC4483A1AE64}" presName="hierChild4" presStyleCnt="0"/>
      <dgm:spPr/>
    </dgm:pt>
    <dgm:pt modelId="{0376EF1F-5C56-43CD-B2FB-CB28345D59C5}" type="pres">
      <dgm:prSet presAssocID="{8928360F-F0A8-4BF6-8A1F-BC4483A1AE64}" presName="hierChild5" presStyleCnt="0"/>
      <dgm:spPr/>
    </dgm:pt>
    <dgm:pt modelId="{6E9E4E91-B5A1-4657-98CE-E3EB82CFC152}" type="pres">
      <dgm:prSet presAssocID="{7207A14D-392F-4F63-9F82-0C35FFF3376E}" presName="Name35" presStyleLbl="parChTrans1D2" presStyleIdx="3" presStyleCnt="4"/>
      <dgm:spPr/>
      <dgm:t>
        <a:bodyPr/>
        <a:lstStyle/>
        <a:p>
          <a:endParaRPr lang="en-US"/>
        </a:p>
      </dgm:t>
    </dgm:pt>
    <dgm:pt modelId="{12F0A8D1-D1EF-4062-AEF9-6E8E5EE017F7}" type="pres">
      <dgm:prSet presAssocID="{04323196-A808-4F0F-AC07-185EF175D87E}" presName="hierRoot2" presStyleCnt="0">
        <dgm:presLayoutVars>
          <dgm:hierBranch/>
        </dgm:presLayoutVars>
      </dgm:prSet>
      <dgm:spPr/>
    </dgm:pt>
    <dgm:pt modelId="{EAC9C799-3584-42FA-8983-0D3DCF9F0E5D}" type="pres">
      <dgm:prSet presAssocID="{04323196-A808-4F0F-AC07-185EF175D87E}" presName="rootComposite" presStyleCnt="0"/>
      <dgm:spPr/>
    </dgm:pt>
    <dgm:pt modelId="{3991E35D-F158-480D-BACF-44F15313C32F}" type="pres">
      <dgm:prSet presAssocID="{04323196-A808-4F0F-AC07-185EF175D87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043FB4-C8AC-4C0C-81E4-1030754E3A4E}" type="pres">
      <dgm:prSet presAssocID="{04323196-A808-4F0F-AC07-185EF175D87E}" presName="rootConnector" presStyleLbl="node2" presStyleIdx="3" presStyleCnt="4"/>
      <dgm:spPr/>
      <dgm:t>
        <a:bodyPr/>
        <a:lstStyle/>
        <a:p>
          <a:endParaRPr lang="en-US"/>
        </a:p>
      </dgm:t>
    </dgm:pt>
    <dgm:pt modelId="{53CAAB73-59E0-4F28-AF3B-FACCC80BB661}" type="pres">
      <dgm:prSet presAssocID="{04323196-A808-4F0F-AC07-185EF175D87E}" presName="hierChild4" presStyleCnt="0"/>
      <dgm:spPr/>
    </dgm:pt>
    <dgm:pt modelId="{AAE43856-DEAA-4833-9186-27FBBC88E633}" type="pres">
      <dgm:prSet presAssocID="{04323196-A808-4F0F-AC07-185EF175D87E}" presName="hierChild5" presStyleCnt="0"/>
      <dgm:spPr/>
    </dgm:pt>
    <dgm:pt modelId="{ACB036EE-A0C6-44ED-9D11-5A8C10E32A41}" type="pres">
      <dgm:prSet presAssocID="{6BD13A7F-F6B4-41D9-90AE-62E7B255C2F6}" presName="hierChild3" presStyleCnt="0"/>
      <dgm:spPr/>
    </dgm:pt>
  </dgm:ptLst>
  <dgm:cxnLst>
    <dgm:cxn modelId="{4E58AF80-85D4-45D9-9E0D-26C33FFBBEE1}" type="presOf" srcId="{1FF83262-AAF5-40D1-88FA-3349F35BF558}" destId="{39638B1D-AE02-47A3-BA28-94D1C927D731}" srcOrd="0" destOrd="0" presId="urn:microsoft.com/office/officeart/2005/8/layout/orgChart1"/>
    <dgm:cxn modelId="{92BBCD0A-584D-469B-BCF0-4C503F2C28C8}" type="presOf" srcId="{F2E197FE-FE20-4A82-8938-77EAC3361118}" destId="{388A5F9A-FBEA-481F-AC12-D65D74E51F6D}" srcOrd="1" destOrd="0" presId="urn:microsoft.com/office/officeart/2005/8/layout/orgChart1"/>
    <dgm:cxn modelId="{D8D71458-E77D-4524-905F-656476D66A5C}" type="presOf" srcId="{4EA15922-86A3-4C36-8C11-F7F8BB5C0278}" destId="{9F7189B8-1A99-483A-9615-3EFE724FB36A}" srcOrd="0" destOrd="0" presId="urn:microsoft.com/office/officeart/2005/8/layout/orgChart1"/>
    <dgm:cxn modelId="{789ADA13-5338-43DB-A922-CDD698052C46}" type="presOf" srcId="{8928360F-F0A8-4BF6-8A1F-BC4483A1AE64}" destId="{BBE29070-4E5E-4EF3-8823-352755951C55}" srcOrd="0" destOrd="0" presId="urn:microsoft.com/office/officeart/2005/8/layout/orgChart1"/>
    <dgm:cxn modelId="{2AD984B1-B1AD-486A-8072-A6E40BDA8B59}" type="presOf" srcId="{7207A14D-392F-4F63-9F82-0C35FFF3376E}" destId="{6E9E4E91-B5A1-4657-98CE-E3EB82CFC152}" srcOrd="0" destOrd="0" presId="urn:microsoft.com/office/officeart/2005/8/layout/orgChart1"/>
    <dgm:cxn modelId="{92CD6DF1-7AA1-4CD7-A028-EF8835A3B6A7}" type="presOf" srcId="{334A74E4-F05B-4124-A1C8-95FCBD366C64}" destId="{AB4A6CC0-4C83-4691-82CE-9E576C7C548A}" srcOrd="0" destOrd="0" presId="urn:microsoft.com/office/officeart/2005/8/layout/orgChart1"/>
    <dgm:cxn modelId="{1AC3D3EA-525C-461A-873D-1B3A69038A0E}" srcId="{6BD13A7F-F6B4-41D9-90AE-62E7B255C2F6}" destId="{8928360F-F0A8-4BF6-8A1F-BC4483A1AE64}" srcOrd="2" destOrd="0" parTransId="{4EA15922-86A3-4C36-8C11-F7F8BB5C0278}" sibTransId="{AA2DDFA5-79C0-43D3-897B-A3A0BA8B8F8B}"/>
    <dgm:cxn modelId="{2E30B83E-9CE0-4AF2-8304-6FDDD57E7F4D}" type="presOf" srcId="{6BD13A7F-F6B4-41D9-90AE-62E7B255C2F6}" destId="{B927B991-056F-4CA0-8EC4-30E17999941A}" srcOrd="0" destOrd="0" presId="urn:microsoft.com/office/officeart/2005/8/layout/orgChart1"/>
    <dgm:cxn modelId="{6CDC93D9-034A-40FA-AE5F-5C5A903947EA}" type="presOf" srcId="{F2E197FE-FE20-4A82-8938-77EAC3361118}" destId="{FD1B6C4D-14C1-4B6C-9658-178217C96207}" srcOrd="0" destOrd="0" presId="urn:microsoft.com/office/officeart/2005/8/layout/orgChart1"/>
    <dgm:cxn modelId="{BA0B4524-EC6D-4683-8ACF-5442B8053C0B}" type="presOf" srcId="{C799E784-DCE6-48AE-B020-C190CD6B9698}" destId="{532C7C8A-4CFF-4B24-A849-10BCE6D2E8C1}" srcOrd="0" destOrd="0" presId="urn:microsoft.com/office/officeart/2005/8/layout/orgChart1"/>
    <dgm:cxn modelId="{368F6C28-7F08-4D78-9D07-3E090070E230}" type="presOf" srcId="{6BD13A7F-F6B4-41D9-90AE-62E7B255C2F6}" destId="{4A44AE5B-7A25-4237-9413-6EB9AD7E4B6B}" srcOrd="1" destOrd="0" presId="urn:microsoft.com/office/officeart/2005/8/layout/orgChart1"/>
    <dgm:cxn modelId="{62BA093C-1201-4A6D-B0E5-886B53FA6988}" type="presOf" srcId="{04323196-A808-4F0F-AC07-185EF175D87E}" destId="{11043FB4-C8AC-4C0C-81E4-1030754E3A4E}" srcOrd="1" destOrd="0" presId="urn:microsoft.com/office/officeart/2005/8/layout/orgChart1"/>
    <dgm:cxn modelId="{FB66E1E2-0B13-4293-A663-903DB8EA3E81}" type="presOf" srcId="{04323196-A808-4F0F-AC07-185EF175D87E}" destId="{3991E35D-F158-480D-BACF-44F15313C32F}" srcOrd="0" destOrd="0" presId="urn:microsoft.com/office/officeart/2005/8/layout/orgChart1"/>
    <dgm:cxn modelId="{B2C59AEA-13C3-458D-BA16-3F35CA3CD141}" type="presOf" srcId="{8928360F-F0A8-4BF6-8A1F-BC4483A1AE64}" destId="{EA4B5A61-111A-4071-B87A-926C354DB21B}" srcOrd="1" destOrd="0" presId="urn:microsoft.com/office/officeart/2005/8/layout/orgChart1"/>
    <dgm:cxn modelId="{6EAF664B-D72B-4627-B2E9-FFC79AD95B2E}" srcId="{1FF83262-AAF5-40D1-88FA-3349F35BF558}" destId="{6BD13A7F-F6B4-41D9-90AE-62E7B255C2F6}" srcOrd="0" destOrd="0" parTransId="{F8D22F60-B9D4-44EF-8D8F-79DB3D04D7D0}" sibTransId="{C779A475-A296-4631-A36E-7DF2C6B48C35}"/>
    <dgm:cxn modelId="{835A2E2E-C26C-4CF5-BCDA-215270916A79}" type="presOf" srcId="{334A74E4-F05B-4124-A1C8-95FCBD366C64}" destId="{39C9B4B3-EFB8-4982-83DD-8C85F0B9E611}" srcOrd="1" destOrd="0" presId="urn:microsoft.com/office/officeart/2005/8/layout/orgChart1"/>
    <dgm:cxn modelId="{C998EAC5-BBEC-428B-B803-F6FFF5286C40}" srcId="{6BD13A7F-F6B4-41D9-90AE-62E7B255C2F6}" destId="{04323196-A808-4F0F-AC07-185EF175D87E}" srcOrd="3" destOrd="0" parTransId="{7207A14D-392F-4F63-9F82-0C35FFF3376E}" sibTransId="{DD4C5E60-D670-4CFB-9D06-292FFB21E5BB}"/>
    <dgm:cxn modelId="{9313E687-4908-450E-9156-2C5D40A047D8}" type="presOf" srcId="{5BBE2D16-D666-4766-B55F-06EDB93EEEF2}" destId="{E8E17E2A-DEC0-4028-AFC7-21ED8CE9CE68}" srcOrd="0" destOrd="0" presId="urn:microsoft.com/office/officeart/2005/8/layout/orgChart1"/>
    <dgm:cxn modelId="{D93A1A50-6879-4876-BBDC-1AAFB9276AD7}" srcId="{6BD13A7F-F6B4-41D9-90AE-62E7B255C2F6}" destId="{F2E197FE-FE20-4A82-8938-77EAC3361118}" srcOrd="1" destOrd="0" parTransId="{5BBE2D16-D666-4766-B55F-06EDB93EEEF2}" sibTransId="{90CA7B27-1487-4158-8499-90C367EC2311}"/>
    <dgm:cxn modelId="{C2E89F99-C632-47CA-93A8-8BDE304F35D5}" srcId="{6BD13A7F-F6B4-41D9-90AE-62E7B255C2F6}" destId="{334A74E4-F05B-4124-A1C8-95FCBD366C64}" srcOrd="0" destOrd="0" parTransId="{C799E784-DCE6-48AE-B020-C190CD6B9698}" sibTransId="{4D2A45E9-4C9D-41D4-BEC7-B0953E7A3C33}"/>
    <dgm:cxn modelId="{4BA547CD-8E60-452E-A654-51299EBCFB21}" type="presParOf" srcId="{39638B1D-AE02-47A3-BA28-94D1C927D731}" destId="{85432F8F-86A0-44BD-AEFE-7253B1720448}" srcOrd="0" destOrd="0" presId="urn:microsoft.com/office/officeart/2005/8/layout/orgChart1"/>
    <dgm:cxn modelId="{0A5DB18B-824A-416C-8452-278A59C05FB6}" type="presParOf" srcId="{85432F8F-86A0-44BD-AEFE-7253B1720448}" destId="{13F3EBA4-19CC-4073-B5A5-6730619852CA}" srcOrd="0" destOrd="0" presId="urn:microsoft.com/office/officeart/2005/8/layout/orgChart1"/>
    <dgm:cxn modelId="{5E9D83E8-C04A-4DF7-A224-1574A5928920}" type="presParOf" srcId="{13F3EBA4-19CC-4073-B5A5-6730619852CA}" destId="{B927B991-056F-4CA0-8EC4-30E17999941A}" srcOrd="0" destOrd="0" presId="urn:microsoft.com/office/officeart/2005/8/layout/orgChart1"/>
    <dgm:cxn modelId="{E8C107F8-6721-4722-A9BF-E20255DAC1E0}" type="presParOf" srcId="{13F3EBA4-19CC-4073-B5A5-6730619852CA}" destId="{4A44AE5B-7A25-4237-9413-6EB9AD7E4B6B}" srcOrd="1" destOrd="0" presId="urn:microsoft.com/office/officeart/2005/8/layout/orgChart1"/>
    <dgm:cxn modelId="{F2535FD6-D861-445D-BBE7-11A460C62815}" type="presParOf" srcId="{85432F8F-86A0-44BD-AEFE-7253B1720448}" destId="{24FDC498-52EA-4CA7-BD82-D8E6B53E5FD3}" srcOrd="1" destOrd="0" presId="urn:microsoft.com/office/officeart/2005/8/layout/orgChart1"/>
    <dgm:cxn modelId="{05D0A12E-0DAD-4607-909B-67A8FBE741A6}" type="presParOf" srcId="{24FDC498-52EA-4CA7-BD82-D8E6B53E5FD3}" destId="{532C7C8A-4CFF-4B24-A849-10BCE6D2E8C1}" srcOrd="0" destOrd="0" presId="urn:microsoft.com/office/officeart/2005/8/layout/orgChart1"/>
    <dgm:cxn modelId="{A3A4B677-2965-4950-A9A6-EAA451EADFD4}" type="presParOf" srcId="{24FDC498-52EA-4CA7-BD82-D8E6B53E5FD3}" destId="{F7BB7A02-42FB-4E38-AA27-707D522556C6}" srcOrd="1" destOrd="0" presId="urn:microsoft.com/office/officeart/2005/8/layout/orgChart1"/>
    <dgm:cxn modelId="{AE7DA16C-4B29-4E66-8F84-F50188363C6E}" type="presParOf" srcId="{F7BB7A02-42FB-4E38-AA27-707D522556C6}" destId="{5E2BFA21-DAFF-48D8-98FC-2B896BF57CD6}" srcOrd="0" destOrd="0" presId="urn:microsoft.com/office/officeart/2005/8/layout/orgChart1"/>
    <dgm:cxn modelId="{D7BB46E5-8A55-406C-BE27-861E04036DE0}" type="presParOf" srcId="{5E2BFA21-DAFF-48D8-98FC-2B896BF57CD6}" destId="{AB4A6CC0-4C83-4691-82CE-9E576C7C548A}" srcOrd="0" destOrd="0" presId="urn:microsoft.com/office/officeart/2005/8/layout/orgChart1"/>
    <dgm:cxn modelId="{E89B89A9-5BFA-4B01-BB56-EDCDFEB9A445}" type="presParOf" srcId="{5E2BFA21-DAFF-48D8-98FC-2B896BF57CD6}" destId="{39C9B4B3-EFB8-4982-83DD-8C85F0B9E611}" srcOrd="1" destOrd="0" presId="urn:microsoft.com/office/officeart/2005/8/layout/orgChart1"/>
    <dgm:cxn modelId="{FCF19C19-E553-4936-9B82-BEA4E20237E9}" type="presParOf" srcId="{F7BB7A02-42FB-4E38-AA27-707D522556C6}" destId="{00162854-1D24-4B96-A758-430ED93CCAF6}" srcOrd="1" destOrd="0" presId="urn:microsoft.com/office/officeart/2005/8/layout/orgChart1"/>
    <dgm:cxn modelId="{221FAB81-E344-4D65-8451-945410DD9AA6}" type="presParOf" srcId="{F7BB7A02-42FB-4E38-AA27-707D522556C6}" destId="{0542A79A-C29D-48C6-A437-88F1F65ABACF}" srcOrd="2" destOrd="0" presId="urn:microsoft.com/office/officeart/2005/8/layout/orgChart1"/>
    <dgm:cxn modelId="{DF233C1F-249F-46E4-8E30-7A36E1220B91}" type="presParOf" srcId="{24FDC498-52EA-4CA7-BD82-D8E6B53E5FD3}" destId="{E8E17E2A-DEC0-4028-AFC7-21ED8CE9CE68}" srcOrd="2" destOrd="0" presId="urn:microsoft.com/office/officeart/2005/8/layout/orgChart1"/>
    <dgm:cxn modelId="{159E1BA5-3019-4E15-9DCA-3689C73752C6}" type="presParOf" srcId="{24FDC498-52EA-4CA7-BD82-D8E6B53E5FD3}" destId="{CABEE8DE-139B-4AAF-97E7-06B74693E1ED}" srcOrd="3" destOrd="0" presId="urn:microsoft.com/office/officeart/2005/8/layout/orgChart1"/>
    <dgm:cxn modelId="{E4B40B76-828D-4A27-A510-BD4FEF58EA5E}" type="presParOf" srcId="{CABEE8DE-139B-4AAF-97E7-06B74693E1ED}" destId="{24A201B5-1E4F-4E79-83B5-AEBEAE110209}" srcOrd="0" destOrd="0" presId="urn:microsoft.com/office/officeart/2005/8/layout/orgChart1"/>
    <dgm:cxn modelId="{67D48BC4-33EB-4D54-80ED-468C30F05238}" type="presParOf" srcId="{24A201B5-1E4F-4E79-83B5-AEBEAE110209}" destId="{FD1B6C4D-14C1-4B6C-9658-178217C96207}" srcOrd="0" destOrd="0" presId="urn:microsoft.com/office/officeart/2005/8/layout/orgChart1"/>
    <dgm:cxn modelId="{8F7E3B21-4EBC-4CED-8CEB-5ECA115667A9}" type="presParOf" srcId="{24A201B5-1E4F-4E79-83B5-AEBEAE110209}" destId="{388A5F9A-FBEA-481F-AC12-D65D74E51F6D}" srcOrd="1" destOrd="0" presId="urn:microsoft.com/office/officeart/2005/8/layout/orgChart1"/>
    <dgm:cxn modelId="{79F69011-F3F2-4591-AD55-2074D66AE172}" type="presParOf" srcId="{CABEE8DE-139B-4AAF-97E7-06B74693E1ED}" destId="{0500406B-B00F-4984-A768-A5F0009AB9DA}" srcOrd="1" destOrd="0" presId="urn:microsoft.com/office/officeart/2005/8/layout/orgChart1"/>
    <dgm:cxn modelId="{11BC029D-B386-4ABA-A27B-13AB0DF44B98}" type="presParOf" srcId="{CABEE8DE-139B-4AAF-97E7-06B74693E1ED}" destId="{5E84A406-47A0-4029-A9F4-DF07A4097709}" srcOrd="2" destOrd="0" presId="urn:microsoft.com/office/officeart/2005/8/layout/orgChart1"/>
    <dgm:cxn modelId="{FA43514D-C7C7-450B-9DCF-CD16E88D220A}" type="presParOf" srcId="{24FDC498-52EA-4CA7-BD82-D8E6B53E5FD3}" destId="{9F7189B8-1A99-483A-9615-3EFE724FB36A}" srcOrd="4" destOrd="0" presId="urn:microsoft.com/office/officeart/2005/8/layout/orgChart1"/>
    <dgm:cxn modelId="{51C2AE96-6ED9-48B2-9CB0-C44714D374EE}" type="presParOf" srcId="{24FDC498-52EA-4CA7-BD82-D8E6B53E5FD3}" destId="{41F1DEBD-2A3B-4B25-B6E0-5A6F9422E783}" srcOrd="5" destOrd="0" presId="urn:microsoft.com/office/officeart/2005/8/layout/orgChart1"/>
    <dgm:cxn modelId="{86C2F1A9-7274-4A1B-9B52-9C7D6E1ACFB0}" type="presParOf" srcId="{41F1DEBD-2A3B-4B25-B6E0-5A6F9422E783}" destId="{50FD5EE4-492E-44F0-AE76-6D9179A0174A}" srcOrd="0" destOrd="0" presId="urn:microsoft.com/office/officeart/2005/8/layout/orgChart1"/>
    <dgm:cxn modelId="{0EEFA1A8-36E1-4456-A1C4-1CE3530BF15A}" type="presParOf" srcId="{50FD5EE4-492E-44F0-AE76-6D9179A0174A}" destId="{BBE29070-4E5E-4EF3-8823-352755951C55}" srcOrd="0" destOrd="0" presId="urn:microsoft.com/office/officeart/2005/8/layout/orgChart1"/>
    <dgm:cxn modelId="{FCA0CAA2-A779-43A8-93A6-A092EDCD2176}" type="presParOf" srcId="{50FD5EE4-492E-44F0-AE76-6D9179A0174A}" destId="{EA4B5A61-111A-4071-B87A-926C354DB21B}" srcOrd="1" destOrd="0" presId="urn:microsoft.com/office/officeart/2005/8/layout/orgChart1"/>
    <dgm:cxn modelId="{2F516F58-D4D4-4871-BF9B-63CF72306E67}" type="presParOf" srcId="{41F1DEBD-2A3B-4B25-B6E0-5A6F9422E783}" destId="{1DF28A0E-E39E-4D05-80E6-1521C5706B34}" srcOrd="1" destOrd="0" presId="urn:microsoft.com/office/officeart/2005/8/layout/orgChart1"/>
    <dgm:cxn modelId="{3C9EC543-2B72-4F8C-B16E-B56F370A2AE6}" type="presParOf" srcId="{41F1DEBD-2A3B-4B25-B6E0-5A6F9422E783}" destId="{0376EF1F-5C56-43CD-B2FB-CB28345D59C5}" srcOrd="2" destOrd="0" presId="urn:microsoft.com/office/officeart/2005/8/layout/orgChart1"/>
    <dgm:cxn modelId="{B17169CD-EC76-453B-A5C1-26FE0AF21485}" type="presParOf" srcId="{24FDC498-52EA-4CA7-BD82-D8E6B53E5FD3}" destId="{6E9E4E91-B5A1-4657-98CE-E3EB82CFC152}" srcOrd="6" destOrd="0" presId="urn:microsoft.com/office/officeart/2005/8/layout/orgChart1"/>
    <dgm:cxn modelId="{DD98CCE4-4023-42EF-9B6D-BF6EF679A269}" type="presParOf" srcId="{24FDC498-52EA-4CA7-BD82-D8E6B53E5FD3}" destId="{12F0A8D1-D1EF-4062-AEF9-6E8E5EE017F7}" srcOrd="7" destOrd="0" presId="urn:microsoft.com/office/officeart/2005/8/layout/orgChart1"/>
    <dgm:cxn modelId="{B1CB1360-A1D6-4AA6-9F1C-7C0722663B9C}" type="presParOf" srcId="{12F0A8D1-D1EF-4062-AEF9-6E8E5EE017F7}" destId="{EAC9C799-3584-42FA-8983-0D3DCF9F0E5D}" srcOrd="0" destOrd="0" presId="urn:microsoft.com/office/officeart/2005/8/layout/orgChart1"/>
    <dgm:cxn modelId="{F9F9802E-BAAE-4D3D-BA3D-9584D051FD99}" type="presParOf" srcId="{EAC9C799-3584-42FA-8983-0D3DCF9F0E5D}" destId="{3991E35D-F158-480D-BACF-44F15313C32F}" srcOrd="0" destOrd="0" presId="urn:microsoft.com/office/officeart/2005/8/layout/orgChart1"/>
    <dgm:cxn modelId="{435A5B5E-3840-472C-BF6B-1CED9A908EF4}" type="presParOf" srcId="{EAC9C799-3584-42FA-8983-0D3DCF9F0E5D}" destId="{11043FB4-C8AC-4C0C-81E4-1030754E3A4E}" srcOrd="1" destOrd="0" presId="urn:microsoft.com/office/officeart/2005/8/layout/orgChart1"/>
    <dgm:cxn modelId="{269DE994-3BE1-4A3F-A7BE-7CB60815B672}" type="presParOf" srcId="{12F0A8D1-D1EF-4062-AEF9-6E8E5EE017F7}" destId="{53CAAB73-59E0-4F28-AF3B-FACCC80BB661}" srcOrd="1" destOrd="0" presId="urn:microsoft.com/office/officeart/2005/8/layout/orgChart1"/>
    <dgm:cxn modelId="{676CD475-170E-4ED3-852D-734D164BD521}" type="presParOf" srcId="{12F0A8D1-D1EF-4062-AEF9-6E8E5EE017F7}" destId="{AAE43856-DEAA-4833-9186-27FBBC88E633}" srcOrd="2" destOrd="0" presId="urn:microsoft.com/office/officeart/2005/8/layout/orgChart1"/>
    <dgm:cxn modelId="{821A4C6B-C5A6-46F7-B2AF-568A61D6985E}" type="presParOf" srcId="{85432F8F-86A0-44BD-AEFE-7253B1720448}" destId="{ACB036EE-A0C6-44ED-9D11-5A8C10E32A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E4E91-B5A1-4657-98CE-E3EB82CFC152}">
      <dsp:nvSpPr>
        <dsp:cNvPr id="0" name=""/>
        <dsp:cNvSpPr/>
      </dsp:nvSpPr>
      <dsp:spPr>
        <a:xfrm>
          <a:off x="3886199" y="1309818"/>
          <a:ext cx="3043695" cy="35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81"/>
              </a:lnTo>
              <a:lnTo>
                <a:pt x="3043695" y="176081"/>
              </a:lnTo>
              <a:lnTo>
                <a:pt x="3043695" y="352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189B8-1A99-483A-9615-3EFE724FB36A}">
      <dsp:nvSpPr>
        <dsp:cNvPr id="0" name=""/>
        <dsp:cNvSpPr/>
      </dsp:nvSpPr>
      <dsp:spPr>
        <a:xfrm>
          <a:off x="3886199" y="1309818"/>
          <a:ext cx="1014565" cy="35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81"/>
              </a:lnTo>
              <a:lnTo>
                <a:pt x="1014565" y="176081"/>
              </a:lnTo>
              <a:lnTo>
                <a:pt x="1014565" y="352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17E2A-DEC0-4028-AFC7-21ED8CE9CE68}">
      <dsp:nvSpPr>
        <dsp:cNvPr id="0" name=""/>
        <dsp:cNvSpPr/>
      </dsp:nvSpPr>
      <dsp:spPr>
        <a:xfrm>
          <a:off x="2871634" y="1309818"/>
          <a:ext cx="1014565" cy="352163"/>
        </a:xfrm>
        <a:custGeom>
          <a:avLst/>
          <a:gdLst/>
          <a:ahLst/>
          <a:cxnLst/>
          <a:rect l="0" t="0" r="0" b="0"/>
          <a:pathLst>
            <a:path>
              <a:moveTo>
                <a:pt x="1014565" y="0"/>
              </a:moveTo>
              <a:lnTo>
                <a:pt x="1014565" y="176081"/>
              </a:lnTo>
              <a:lnTo>
                <a:pt x="0" y="176081"/>
              </a:lnTo>
              <a:lnTo>
                <a:pt x="0" y="352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C7C8A-4CFF-4B24-A849-10BCE6D2E8C1}">
      <dsp:nvSpPr>
        <dsp:cNvPr id="0" name=""/>
        <dsp:cNvSpPr/>
      </dsp:nvSpPr>
      <dsp:spPr>
        <a:xfrm>
          <a:off x="842504" y="1309818"/>
          <a:ext cx="3043695" cy="352163"/>
        </a:xfrm>
        <a:custGeom>
          <a:avLst/>
          <a:gdLst/>
          <a:ahLst/>
          <a:cxnLst/>
          <a:rect l="0" t="0" r="0" b="0"/>
          <a:pathLst>
            <a:path>
              <a:moveTo>
                <a:pt x="3043695" y="0"/>
              </a:moveTo>
              <a:lnTo>
                <a:pt x="3043695" y="176081"/>
              </a:lnTo>
              <a:lnTo>
                <a:pt x="0" y="176081"/>
              </a:lnTo>
              <a:lnTo>
                <a:pt x="0" y="352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7B991-056F-4CA0-8EC4-30E17999941A}">
      <dsp:nvSpPr>
        <dsp:cNvPr id="0" name=""/>
        <dsp:cNvSpPr/>
      </dsp:nvSpPr>
      <dsp:spPr>
        <a:xfrm>
          <a:off x="3047716" y="471334"/>
          <a:ext cx="1676967" cy="838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R="0"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i="0" u="none" strike="noStrike" kern="1200" baseline="0" dirty="0" smtClean="0">
              <a:latin typeface="Arial"/>
              <a:cs typeface="Arial"/>
            </a:rPr>
            <a:t>مراحل اعداد الموازنة</a:t>
          </a:r>
          <a:endParaRPr lang="en-US" sz="2900" kern="1200" dirty="0" smtClean="0"/>
        </a:p>
      </dsp:txBody>
      <dsp:txXfrm>
        <a:off x="3047716" y="471334"/>
        <a:ext cx="1676967" cy="838483"/>
      </dsp:txXfrm>
    </dsp:sp>
    <dsp:sp modelId="{AB4A6CC0-4C83-4691-82CE-9E576C7C548A}">
      <dsp:nvSpPr>
        <dsp:cNvPr id="0" name=""/>
        <dsp:cNvSpPr/>
      </dsp:nvSpPr>
      <dsp:spPr>
        <a:xfrm>
          <a:off x="4020" y="1661981"/>
          <a:ext cx="1676967" cy="838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R="0"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i="0" u="none" strike="noStrike" kern="1200" baseline="0" smtClean="0">
              <a:latin typeface="Arial"/>
              <a:cs typeface="Arial"/>
            </a:rPr>
            <a:t>التنفيذ والمتابعة</a:t>
          </a:r>
          <a:endParaRPr lang="en-US" sz="2900" kern="1200" smtClean="0"/>
        </a:p>
      </dsp:txBody>
      <dsp:txXfrm>
        <a:off x="4020" y="1661981"/>
        <a:ext cx="1676967" cy="838483"/>
      </dsp:txXfrm>
    </dsp:sp>
    <dsp:sp modelId="{FD1B6C4D-14C1-4B6C-9658-178217C96207}">
      <dsp:nvSpPr>
        <dsp:cNvPr id="0" name=""/>
        <dsp:cNvSpPr/>
      </dsp:nvSpPr>
      <dsp:spPr>
        <a:xfrm>
          <a:off x="2033151" y="1661981"/>
          <a:ext cx="1676967" cy="838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R="0"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i="0" u="none" strike="noStrike" kern="1200" baseline="0" smtClean="0">
              <a:latin typeface="Arial"/>
              <a:cs typeface="Arial"/>
            </a:rPr>
            <a:t>الاعتماد</a:t>
          </a:r>
          <a:endParaRPr lang="en-US" sz="2900" kern="1200" smtClean="0"/>
        </a:p>
      </dsp:txBody>
      <dsp:txXfrm>
        <a:off x="2033151" y="1661981"/>
        <a:ext cx="1676967" cy="838483"/>
      </dsp:txXfrm>
    </dsp:sp>
    <dsp:sp modelId="{BBE29070-4E5E-4EF3-8823-352755951C55}">
      <dsp:nvSpPr>
        <dsp:cNvPr id="0" name=""/>
        <dsp:cNvSpPr/>
      </dsp:nvSpPr>
      <dsp:spPr>
        <a:xfrm>
          <a:off x="4062281" y="1661981"/>
          <a:ext cx="1676967" cy="838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R="0"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i="0" u="none" strike="noStrike" kern="1200" baseline="0" smtClean="0">
              <a:latin typeface="Arial"/>
              <a:cs typeface="Arial"/>
            </a:rPr>
            <a:t>الدراسة</a:t>
          </a:r>
          <a:endParaRPr lang="en-US" sz="2900" kern="1200" smtClean="0"/>
        </a:p>
      </dsp:txBody>
      <dsp:txXfrm>
        <a:off x="4062281" y="1661981"/>
        <a:ext cx="1676967" cy="838483"/>
      </dsp:txXfrm>
    </dsp:sp>
    <dsp:sp modelId="{3991E35D-F158-480D-BACF-44F15313C32F}">
      <dsp:nvSpPr>
        <dsp:cNvPr id="0" name=""/>
        <dsp:cNvSpPr/>
      </dsp:nvSpPr>
      <dsp:spPr>
        <a:xfrm>
          <a:off x="6091412" y="1661981"/>
          <a:ext cx="1676967" cy="838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R="0"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i="0" u="none" strike="noStrike" kern="1200" baseline="0" smtClean="0">
              <a:latin typeface="Arial"/>
              <a:cs typeface="Arial"/>
            </a:rPr>
            <a:t>الاعداد</a:t>
          </a:r>
          <a:endParaRPr lang="en-US" sz="2900" kern="1200" smtClean="0"/>
        </a:p>
      </dsp:txBody>
      <dsp:txXfrm>
        <a:off x="6091412" y="1661981"/>
        <a:ext cx="1676967" cy="838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2520" cy="6938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509120"/>
            <a:ext cx="2950096" cy="1181993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2952328" cy="43204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381328"/>
            <a:ext cx="57241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900" dirty="0" smtClean="0"/>
              <a:t>تم اعداد المادة بواسطة الشركة القابضة لمياه الشرب والصرف الصحي </a:t>
            </a:r>
          </a:p>
          <a:p>
            <a:r>
              <a:rPr lang="ar-EG" sz="900" dirty="0" smtClean="0"/>
              <a:t>قطاع تنمية الموارد البشرية  -  الادارة العامة للمسار الوظيفي </a:t>
            </a:r>
            <a:r>
              <a:rPr lang="en-US" sz="900" dirty="0" smtClean="0"/>
              <a:t>V2 1-4-2019</a:t>
            </a:r>
          </a:p>
        </p:txBody>
      </p:sp>
    </p:spTree>
    <p:extLst>
      <p:ext uri="{BB962C8B-B14F-4D97-AF65-F5344CB8AC3E}">
        <p14:creationId xmlns:p14="http://schemas.microsoft.com/office/powerpoint/2010/main" val="93672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9144000" cy="6857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517232"/>
            <a:ext cx="7200800" cy="432048"/>
          </a:xfrm>
        </p:spPr>
        <p:txBody>
          <a:bodyPr anchor="t">
            <a:noAutofit/>
          </a:bodyPr>
          <a:lstStyle>
            <a:lvl1pPr algn="ctr">
              <a:defRPr sz="2800" b="1" cap="all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9592" y="4193212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600" b="1" dirty="0" smtClean="0">
                <a:solidFill>
                  <a:schemeClr val="bg1"/>
                </a:solidFill>
              </a:rPr>
              <a:t>فترة الإستراحة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9144000" cy="68573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5273332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600" b="1" dirty="0" smtClean="0">
                <a:solidFill>
                  <a:schemeClr val="bg1"/>
                </a:solidFill>
              </a:rPr>
              <a:t>نشاط جماعي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44" y="-315416"/>
            <a:ext cx="1368152" cy="2592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6" y="188640"/>
            <a:ext cx="1152128" cy="1944216"/>
          </a:xfrm>
        </p:spPr>
        <p:txBody>
          <a:bodyPr anchor="t">
            <a:noAutofit/>
          </a:bodyPr>
          <a:lstStyle>
            <a:lvl1pPr algn="ctr">
              <a:defRPr sz="2000" b="1" cap="all">
                <a:solidFill>
                  <a:srgbClr val="008496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7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71600" y="1628800"/>
            <a:ext cx="3313063" cy="4537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367240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71600" y="1628800"/>
            <a:ext cx="3313063" cy="216024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71600" y="3933056"/>
            <a:ext cx="3313063" cy="223224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789040"/>
            <a:ext cx="7128792" cy="2337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71600" y="1484784"/>
            <a:ext cx="7128792" cy="216024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7427" y="836712"/>
            <a:ext cx="9144000" cy="6857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33439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الأهداف</a:t>
            </a:r>
            <a:r>
              <a:rPr lang="ar-EG" sz="36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التدريبية للبرنامج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75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12879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5616" y="33439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فريق إعداد المادة العلمية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12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0"/>
            <a:ext cx="417646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5616" y="33439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المراجع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728" y="1628800"/>
            <a:ext cx="9144000" cy="68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7961"/>
            <a:ext cx="612068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1600" y="6381328"/>
            <a:ext cx="7128792" cy="476672"/>
          </a:xfrm>
          <a:prstGeom prst="rect">
            <a:avLst/>
          </a:prstGeom>
          <a:solidFill>
            <a:srgbClr val="00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1600" y="116632"/>
            <a:ext cx="7128792" cy="1196752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1600" y="0"/>
            <a:ext cx="7128792" cy="1196752"/>
          </a:xfrm>
          <a:prstGeom prst="rect">
            <a:avLst/>
          </a:prstGeom>
          <a:solidFill>
            <a:srgbClr val="00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6525344"/>
            <a:ext cx="16192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525344"/>
            <a:ext cx="342162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00" y="6525344"/>
            <a:ext cx="16192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med.kenawy\Desktop\الموازن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373">
            <a:off x="3653844" y="536304"/>
            <a:ext cx="5964384" cy="6050833"/>
          </a:xfrm>
          <a:prstGeom prst="roundRect">
            <a:avLst>
              <a:gd name="adj" fmla="val 122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الموازنة التخطيطية </a:t>
            </a:r>
            <a:br>
              <a:rPr lang="ar-EG" dirty="0" smtClean="0"/>
            </a:br>
            <a:r>
              <a:rPr lang="ar-EG" dirty="0" smtClean="0"/>
              <a:t>محاسب ومراجع مالي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dirty="0" smtClean="0"/>
              <a:t>الدرجة الثالثة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EG" dirty="0" smtClean="0"/>
              <a:t>تابع </a:t>
            </a:r>
            <a:r>
              <a:rPr lang="ar-EG" dirty="0"/>
              <a:t>أنواع الموازنات</a:t>
            </a:r>
            <a:r>
              <a:rPr lang="en-US" dirty="0"/>
              <a:t>Types of Budgets </a:t>
            </a:r>
            <a:endParaRPr lang="ar-EG" dirty="0" smtClean="0"/>
          </a:p>
          <a:p>
            <a:pPr>
              <a:lnSpc>
                <a:spcPct val="150000"/>
              </a:lnSpc>
              <a:buNone/>
            </a:pPr>
            <a:r>
              <a:rPr lang="ar-EG" dirty="0" smtClean="0"/>
              <a:t>ثانياً</a:t>
            </a:r>
            <a:r>
              <a:rPr lang="ar-EG" dirty="0"/>
              <a:t>: تقسم حسب طبيعة </a:t>
            </a:r>
            <a:r>
              <a:rPr lang="ar-EG" dirty="0" smtClean="0"/>
              <a:t>النفقات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dirty="0" smtClean="0"/>
              <a:t>الموازنة </a:t>
            </a:r>
            <a:r>
              <a:rPr lang="ar-SA" dirty="0"/>
              <a:t>الجارية </a:t>
            </a:r>
            <a:endParaRPr lang="ar-EG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ar-SA" dirty="0" smtClean="0"/>
              <a:t>الموازنة </a:t>
            </a:r>
            <a:r>
              <a:rPr lang="ar-SA" dirty="0"/>
              <a:t>الاستثمارية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EG" dirty="0"/>
              <a:t>تابع أنواع الموازنات</a:t>
            </a:r>
            <a:r>
              <a:rPr lang="en-US" dirty="0"/>
              <a:t>Types of Budgets </a:t>
            </a:r>
            <a:endParaRPr lang="ar-EG" dirty="0"/>
          </a:p>
          <a:p>
            <a:pPr>
              <a:lnSpc>
                <a:spcPct val="150000"/>
              </a:lnSpc>
              <a:buNone/>
            </a:pPr>
            <a:r>
              <a:rPr lang="ar-EG" dirty="0"/>
              <a:t>ثالثاً: تصنيف الموازنة </a:t>
            </a:r>
            <a:r>
              <a:rPr lang="ar-SA" dirty="0"/>
              <a:t>حسب المدة </a:t>
            </a:r>
            <a:endParaRPr lang="en-US" dirty="0"/>
          </a:p>
          <a:p>
            <a:pPr algn="r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35786"/>
              </p:ext>
            </p:extLst>
          </p:nvPr>
        </p:nvGraphicFramePr>
        <p:xfrm>
          <a:off x="457199" y="3124201"/>
          <a:ext cx="8001000" cy="295645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521021"/>
                <a:gridCol w="2044475"/>
                <a:gridCol w="2690469"/>
                <a:gridCol w="2745035"/>
              </a:tblGrid>
              <a:tr h="91439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1-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من سنة فاقل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موازنة قصيرة الاجل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Short-term budget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3628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2-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من 2 – 5 سنوات</a:t>
                      </a: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موازنة متوسطة الاجل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Medium term budget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0576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3-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أكثر من 5 سنوات</a:t>
                      </a: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موازنة طويلة الاجل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Long-term budget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ar-EG" u="sng" dirty="0"/>
              <a:t>خطوات إعداد الموازنة </a:t>
            </a:r>
            <a:r>
              <a:rPr lang="en-US" u="sng" dirty="0"/>
              <a:t>Budget preparation </a:t>
            </a:r>
            <a:r>
              <a:rPr lang="en-US" u="sng" dirty="0" smtClean="0"/>
              <a:t>steps</a:t>
            </a:r>
            <a:endParaRPr lang="ar-EG" u="sng" dirty="0" smtClean="0"/>
          </a:p>
          <a:p>
            <a:pPr lvl="0">
              <a:lnSpc>
                <a:spcPct val="200000"/>
              </a:lnSpc>
            </a:pPr>
            <a:r>
              <a:rPr lang="ar-EG" dirty="0"/>
              <a:t>تحديد الأهداف:</a:t>
            </a:r>
            <a:r>
              <a:rPr lang="en-US" dirty="0"/>
              <a:t> Objectives</a:t>
            </a:r>
          </a:p>
          <a:p>
            <a:pPr lvl="0">
              <a:lnSpc>
                <a:spcPct val="200000"/>
              </a:lnSpc>
            </a:pPr>
            <a:r>
              <a:rPr lang="ar-EG" dirty="0"/>
              <a:t>ترجمة الأهداف إلى أنشطة أو برامج: </a:t>
            </a:r>
            <a:r>
              <a:rPr lang="en-US" dirty="0"/>
              <a:t>Activities and Programs</a:t>
            </a:r>
          </a:p>
          <a:p>
            <a:pPr lvl="0">
              <a:lnSpc>
                <a:spcPct val="200000"/>
              </a:lnSpc>
            </a:pPr>
            <a:r>
              <a:rPr lang="ar-EG" dirty="0"/>
              <a:t>تحديد الاحتياجات: </a:t>
            </a:r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A" dirty="0"/>
              <a:t>مراحل إعداد الموازنة  </a:t>
            </a:r>
            <a:r>
              <a:rPr lang="en-US" dirty="0"/>
              <a:t>Preparing a Budget</a:t>
            </a:r>
          </a:p>
          <a:p>
            <a:pPr algn="r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0808576"/>
              </p:ext>
            </p:extLst>
          </p:nvPr>
        </p:nvGraphicFramePr>
        <p:xfrm>
          <a:off x="685800" y="2286000"/>
          <a:ext cx="7772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EG" sz="3200" u="sng" dirty="0"/>
              <a:t>تقديرات الإيرادات </a:t>
            </a:r>
            <a:r>
              <a:rPr lang="en-US" sz="3200" u="sng" dirty="0"/>
              <a:t>Revenue </a:t>
            </a:r>
            <a:r>
              <a:rPr lang="en-US" sz="3200" u="sng" dirty="0"/>
              <a:t>Estimate</a:t>
            </a:r>
            <a:endParaRPr lang="ar-EG" sz="3200" u="sng" dirty="0"/>
          </a:p>
          <a:p>
            <a:pPr lvl="0" fontAlgn="base">
              <a:lnSpc>
                <a:spcPct val="200000"/>
              </a:lnSpc>
            </a:pPr>
            <a:r>
              <a:rPr lang="ar-JO" dirty="0"/>
              <a:t>تقدير كمية المياه المنتجة من انواع المحطات (الثابتة – النقالى - ارتوازى - تحلية البحر).</a:t>
            </a:r>
            <a:endParaRPr lang="en-US" dirty="0"/>
          </a:p>
          <a:p>
            <a:pPr lvl="0" fontAlgn="base">
              <a:lnSpc>
                <a:spcPct val="200000"/>
              </a:lnSpc>
            </a:pPr>
            <a:r>
              <a:rPr lang="ar-JO" dirty="0"/>
              <a:t>تقدير كميات الصرف المجمعة والمعالجة.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4" y="1400173"/>
            <a:ext cx="8229600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14488"/>
            <a:ext cx="8534400" cy="4557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838052"/>
              </p:ext>
            </p:extLst>
          </p:nvPr>
        </p:nvGraphicFramePr>
        <p:xfrm>
          <a:off x="761999" y="1234282"/>
          <a:ext cx="7315200" cy="50903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29148"/>
                <a:gridCol w="1365842"/>
                <a:gridCol w="1676876"/>
                <a:gridCol w="1543334"/>
              </a:tblGrid>
              <a:tr h="231378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اجمالي ايرادات النشاط 2019/2020                             نموذج (17)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7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البيان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نشاط مياه الشرب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نشاط الصرف الصحي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اجمالي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46275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مبيعات انتاج تام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608,500,000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608,500,000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مبيعات بضائع بغرض البيع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38,330,000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2,200,000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40,530,000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ارباح مبيعات تقسيط تخص العام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خدمات مباعه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43,255,000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343,800,000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387,055,000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ايرادات تشغيل للغير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عائد تاجير تمويلى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ابرادات النشاط الاخرى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64,545,000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36,755,000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101,300,000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ايرادات وارباح اخرى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4627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الجمــــــله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754,630,000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382,755,000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1,137,385,000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46275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كمية المياه المستهدف انتاجها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671,924,000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303,000,000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2313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نسبة الفاقد المتوقع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46275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صافي كمية المياه المباعة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504,719,250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198,497,000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  <a:tr h="46275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قيمة المياه المباعة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608,500,000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343,800,000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952,300,000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7501" marR="5750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928118"/>
              </p:ext>
            </p:extLst>
          </p:nvPr>
        </p:nvGraphicFramePr>
        <p:xfrm>
          <a:off x="838200" y="1473550"/>
          <a:ext cx="7239000" cy="456878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09059"/>
                <a:gridCol w="671054"/>
                <a:gridCol w="671054"/>
                <a:gridCol w="670377"/>
                <a:gridCol w="670377"/>
                <a:gridCol w="770394"/>
                <a:gridCol w="770394"/>
                <a:gridCol w="667674"/>
                <a:gridCol w="638617"/>
              </a:tblGrid>
              <a:tr h="502224">
                <a:tc rowSpan="2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البــــــيان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 gridSpan="8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بيـــــــــــــــــــــــــــان بقيمة العملاء ونسبة التحصيل المتوقعة </a:t>
                      </a:r>
                      <a:endParaRPr lang="en-US" sz="11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لعام الموازنة المالي. ..............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أهـــالى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حكــومة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سيــاحي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تجــارى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خدمــي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صنــاعي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اخــري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اجمالى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  <a:tr h="38321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رصيد العملاء أول المدة</a:t>
                      </a:r>
                      <a:b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قبل عام الموازنة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  <a:tr h="5748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قيمة الاٌصدارات المتوقعة</a:t>
                      </a:r>
                      <a:b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للعملاء خلال عام الموازنة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  <a:tr h="38321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إجمالى المستحق على العملاء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  <a:tr h="76642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المحصل نقدا من الاصدارات</a:t>
                      </a:r>
                      <a:b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المتوقعة خلال عام الموازنة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  <a:tr h="76642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المحصل نقدا من متاخرات العملاء</a:t>
                      </a:r>
                      <a:b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خلال  خلال عام الموازنة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  <a:tr h="38321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تسويات وزارة المالية</a:t>
                      </a:r>
                      <a:r>
                        <a:rPr lang="en-US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(*)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  <a:tr h="19160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جملة التحصيلات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  <a:tr h="38321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رصيد العملاء المتوقع فى </a:t>
                      </a:r>
                      <a:b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ar-SA" sz="11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نهاية عام الموازنة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3555" marR="5355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941910"/>
              </p:ext>
            </p:extLst>
          </p:nvPr>
        </p:nvGraphicFramePr>
        <p:xfrm>
          <a:off x="685801" y="1498200"/>
          <a:ext cx="7391400" cy="453204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47017"/>
                <a:gridCol w="1010913"/>
                <a:gridCol w="1005498"/>
                <a:gridCol w="1207680"/>
                <a:gridCol w="1207680"/>
                <a:gridCol w="630918"/>
                <a:gridCol w="1281694"/>
              </a:tblGrid>
              <a:tr h="208256">
                <a:tc gridSpan="7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بيان بقيمة وكميات المياه المباعة موزعة حسب فئة التعريفة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705">
                <a:tc gridSpan="6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نموذج(4)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93352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تبويب العملاء من حيث النشاط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متوسط فئة التعريفة </a:t>
                      </a:r>
                      <a:b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(مياه الشرب 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عدد العملاء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كمية المياه المستهدف بيعها (م3)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قيمة المياه المستهدف بيعها (جنيه)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نسبة الصرف الصحى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قيمة ايرادات الصرف الصحى المستهدف    (جنية)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3734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منزلى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.65-3.15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1,186,462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463,910,070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458,400,000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75%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230,400,000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3734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تجارى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87,394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8,503,135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30,600,000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98%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27,200,000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3734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صناعى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4.55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4,259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2,584,235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11,800,000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98%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4,800,000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3734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سياحى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9,130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2,101,084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9,700,000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98%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8,800,000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3734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خدمى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2,501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626,890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2,000,000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98%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1,500,000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3734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حكومي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14,985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25,068,281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85,600,000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98%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62,600,000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3734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اخرى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4,050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1,149,305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10,400,000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98%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3,500,000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37341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حد استدامة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  <a:tr h="21018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الاجمالى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1,308,781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503,943,000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608,500,000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338,800,000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52185" marR="521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المحتويات 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 algn="r">
              <a:lnSpc>
                <a:spcPct val="150000"/>
              </a:lnSpc>
              <a:buFont typeface="+mj-lt"/>
              <a:buAutoNum type="arabicPeriod"/>
            </a:pPr>
            <a:r>
              <a:rPr lang="ar-EG" dirty="0" smtClean="0"/>
              <a:t>تعريف الموازنة التخطيطية وأنواعها ومراحل إعدادها </a:t>
            </a:r>
          </a:p>
          <a:p>
            <a:pPr marL="514350" indent="-514350" algn="r">
              <a:lnSpc>
                <a:spcPct val="150000"/>
              </a:lnSpc>
              <a:buFont typeface="+mj-lt"/>
              <a:buAutoNum type="arabicPeriod"/>
            </a:pPr>
            <a:r>
              <a:rPr lang="ar-EG" dirty="0" smtClean="0"/>
              <a:t>كيفية حساب تقديرات الإيرادات </a:t>
            </a:r>
          </a:p>
          <a:p>
            <a:pPr marL="514350" indent="-514350" algn="r">
              <a:lnSpc>
                <a:spcPct val="150000"/>
              </a:lnSpc>
              <a:buFont typeface="+mj-lt"/>
              <a:buAutoNum type="arabicPeriod"/>
            </a:pPr>
            <a:r>
              <a:rPr lang="ar-EG" dirty="0" smtClean="0"/>
              <a:t>كيفية حساب تقديرات المصروفات </a:t>
            </a:r>
          </a:p>
          <a:p>
            <a:pPr marL="514350" indent="-514350" algn="r">
              <a:lnSpc>
                <a:spcPct val="150000"/>
              </a:lnSpc>
              <a:buFont typeface="+mj-lt"/>
              <a:buAutoNum type="arabicPeriod"/>
            </a:pPr>
            <a:r>
              <a:rPr lang="ar-EG" dirty="0" smtClean="0"/>
              <a:t>كيفية حساب تقديرات الموازنة الاستثمارية</a:t>
            </a:r>
          </a:p>
          <a:p>
            <a:pPr marL="514350" indent="-514350" algn="r">
              <a:lnSpc>
                <a:spcPct val="150000"/>
              </a:lnSpc>
              <a:buFont typeface="+mj-lt"/>
              <a:buAutoNum type="arabicPeriod"/>
            </a:pPr>
            <a:r>
              <a:rPr lang="ar-EG" dirty="0" smtClean="0"/>
              <a:t>كيفية حساب تقديرات موازنة التدفقات النقدية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96165"/>
              </p:ext>
            </p:extLst>
          </p:nvPr>
        </p:nvGraphicFramePr>
        <p:xfrm>
          <a:off x="609600" y="2057400"/>
          <a:ext cx="8000999" cy="328723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895265"/>
                <a:gridCol w="973925"/>
                <a:gridCol w="927267"/>
                <a:gridCol w="844316"/>
                <a:gridCol w="1364976"/>
                <a:gridCol w="1364976"/>
                <a:gridCol w="630274"/>
              </a:tblGrid>
              <a:tr h="380772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نوع العملية التى يتم انجازها لصالح الغير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تكلفه عمليه التشغيل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الربح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13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أجور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مستلزمات تشغيل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مصاريف إداريه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اجمالى التكلفة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الإيرادات المتوقع من العملية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60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(1)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471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الجمـــلة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xxx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xxx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xx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xxx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xxxx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67599" cy="50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087186"/>
              </p:ext>
            </p:extLst>
          </p:nvPr>
        </p:nvGraphicFramePr>
        <p:xfrm>
          <a:off x="457200" y="1524000"/>
          <a:ext cx="7924799" cy="472439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695848"/>
                <a:gridCol w="1742733"/>
                <a:gridCol w="1329088"/>
                <a:gridCol w="1201754"/>
                <a:gridCol w="955376"/>
              </a:tblGrid>
              <a:tr h="1539245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الجهة المستثمر فيها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نوع الاستثمار أسهم أو سندات أو حصة فى رأس المال أو ودائع أو قروض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عدد الأوراق المالية أو </a:t>
                      </a: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نسبة</a:t>
                      </a: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الحصة أو قيمه الوديعة أو قيمه القروض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الإيرادات المستحقه من الاستثمار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ملاحظــــــات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69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فى شركات قابضة ( يذكر اسم الشركة)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69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فى شركات شقيقه ( تذكر اسم الشركة)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26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فوائد قروض الشركات القابضة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204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فوائد قروض لشركات تابعه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26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فوائد قروض لشركات شقيقه إيرادات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879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استثمارات آخري ( تذكر تفصيلاً)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960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فوائد دائنة آخري ( تذكر تفصيلا)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877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الجملـــة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×××××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××××××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785877"/>
              </p:ext>
            </p:extLst>
          </p:nvPr>
        </p:nvGraphicFramePr>
        <p:xfrm>
          <a:off x="457200" y="1600200"/>
          <a:ext cx="8000999" cy="449579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4075895"/>
                <a:gridCol w="1459919"/>
                <a:gridCol w="2465185"/>
              </a:tblGrid>
              <a:tr h="141703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بيــــان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القيمة بالجنيه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ملاحظات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يذكر تعليق عن طبيعة هذا الإيراد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119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مخصصات انتفى الغرض منها ( تذكر اسم المخصص)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119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ديون سبق إعدامها ( تذكر طبيعة الديون)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119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إيرادات وأرباح متنوعة ( تذكر تفصيلا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119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أرباح رأسماليه ( يذكر طبيعتها)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119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 إيجارات دائنة                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2767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الجمـــلة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xxxx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EG" sz="8000" dirty="0" smtClean="0"/>
          </a:p>
          <a:p>
            <a:pPr marL="0" indent="0" algn="ctr">
              <a:buNone/>
            </a:pPr>
            <a:r>
              <a:rPr lang="ar-EG" sz="8000" dirty="0" smtClean="0"/>
              <a:t>ورشة عمل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4392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ar-SA" sz="3200" u="sng" dirty="0"/>
              <a:t>تقديرات </a:t>
            </a:r>
            <a:r>
              <a:rPr lang="ar-SA" sz="3200" u="sng" dirty="0" smtClean="0"/>
              <a:t>المصروفات</a:t>
            </a:r>
            <a:r>
              <a:rPr lang="en-US" sz="3200" u="sng" dirty="0" smtClean="0"/>
              <a:t> </a:t>
            </a:r>
            <a:r>
              <a:rPr lang="en-US" sz="3200" u="sng" dirty="0"/>
              <a:t>Expenses Estimate </a:t>
            </a:r>
            <a:endParaRPr lang="ar-EG" sz="3200" u="sng" dirty="0" smtClean="0"/>
          </a:p>
          <a:p>
            <a:pPr>
              <a:lnSpc>
                <a:spcPct val="150000"/>
              </a:lnSpc>
              <a:buNone/>
            </a:pPr>
            <a:r>
              <a:rPr lang="ar-EG" sz="3200" dirty="0"/>
              <a:t>أولا: حـ/31 الخامات ومواد ووقود وقطع الغيار</a:t>
            </a:r>
            <a:endParaRPr lang="en-US" sz="3200" dirty="0"/>
          </a:p>
          <a:p>
            <a:pPr>
              <a:lnSpc>
                <a:spcPct val="110000"/>
              </a:lnSpc>
              <a:buNone/>
            </a:pPr>
            <a:r>
              <a:rPr lang="ar-EG" sz="3200" dirty="0"/>
              <a:t>حـ/311 خامات ومدخلات إنتاج</a:t>
            </a:r>
            <a:endParaRPr lang="en-US" sz="3200" dirty="0"/>
          </a:p>
          <a:p>
            <a:pPr>
              <a:lnSpc>
                <a:spcPct val="110000"/>
              </a:lnSpc>
              <a:buNone/>
            </a:pPr>
            <a:r>
              <a:rPr lang="ar-EG" sz="3200" dirty="0"/>
              <a:t>حـ/312 وقود وزيوت</a:t>
            </a: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r>
              <a:rPr lang="ar-EG" sz="3200" dirty="0"/>
              <a:t>حـ/313 قطع الغيار </a:t>
            </a:r>
            <a:r>
              <a:rPr lang="ar-EG" sz="3200" dirty="0" smtClean="0"/>
              <a:t>والمهمات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ar-EG" sz="3200" dirty="0"/>
              <a:t>حـ/315 كهرباء ومياه</a:t>
            </a: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r>
              <a:rPr lang="ar-EG" sz="3200" dirty="0"/>
              <a:t>حـ/316 أدوات كتابية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EG" sz="8000" dirty="0" smtClean="0"/>
          </a:p>
          <a:p>
            <a:pPr marL="0" indent="0" algn="ctr">
              <a:buNone/>
            </a:pPr>
            <a:r>
              <a:rPr lang="ar-EG" sz="8000" dirty="0" smtClean="0"/>
              <a:t>ورشة عمل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79093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dirty="0" smtClean="0"/>
              <a:t>ثانيا</a:t>
            </a:r>
            <a:r>
              <a:rPr lang="ar-EG" dirty="0"/>
              <a:t>:- تقديرات حـ/32 الأجور  </a:t>
            </a:r>
            <a:r>
              <a:rPr lang="en-US" dirty="0" smtClean="0"/>
              <a:t>Wages</a:t>
            </a:r>
            <a:endParaRPr lang="ar-EG" dirty="0" smtClean="0"/>
          </a:p>
          <a:p>
            <a:pPr lvl="0" fontAlgn="base"/>
            <a:r>
              <a:rPr lang="ar-JO" dirty="0"/>
              <a:t>الأساسي</a:t>
            </a:r>
            <a:endParaRPr lang="en-US" dirty="0"/>
          </a:p>
          <a:p>
            <a:pPr lvl="0" fontAlgn="base"/>
            <a:r>
              <a:rPr lang="ar-JO" dirty="0"/>
              <a:t>العلاوات (دورية, ترقية, تشجيعية, خاصة) </a:t>
            </a:r>
            <a:endParaRPr lang="en-US" dirty="0"/>
          </a:p>
          <a:p>
            <a:pPr lvl="0" fontAlgn="base"/>
            <a:r>
              <a:rPr lang="ar-JO" dirty="0"/>
              <a:t>حالات الإحالة للمعاش</a:t>
            </a:r>
            <a:endParaRPr lang="en-US" dirty="0"/>
          </a:p>
          <a:p>
            <a:pPr lvl="0" fontAlgn="base"/>
            <a:r>
              <a:rPr lang="ar-JO" dirty="0"/>
              <a:t> التعيينات الجديدة سواء الاحلال مكان المعاشات أو متطلبات العمالة للمشاريع الجديدة بالشركة </a:t>
            </a:r>
            <a:endParaRPr lang="en-US" dirty="0"/>
          </a:p>
          <a:p>
            <a:pPr lvl="0" fontAlgn="base"/>
            <a:r>
              <a:rPr lang="ar-JO" dirty="0"/>
              <a:t> مكافأة تقييم الأداء السنوية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EG" sz="8000" dirty="0" smtClean="0"/>
          </a:p>
          <a:p>
            <a:pPr marL="0" indent="0" algn="ctr">
              <a:buNone/>
            </a:pPr>
            <a:r>
              <a:rPr lang="ar-EG" sz="8000" dirty="0" smtClean="0"/>
              <a:t>ورشة عمل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7909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dirty="0" smtClean="0"/>
              <a:t>ثالثا </a:t>
            </a:r>
            <a:r>
              <a:rPr lang="ar-EG" dirty="0"/>
              <a:t>حـ/33 المصروفات </a:t>
            </a:r>
            <a:r>
              <a:rPr lang="en-US" dirty="0" smtClean="0"/>
              <a:t>Expenses</a:t>
            </a:r>
            <a:endParaRPr lang="ar-EG" dirty="0" smtClean="0"/>
          </a:p>
          <a:p>
            <a:pPr marL="0" indent="0">
              <a:buNone/>
            </a:pPr>
            <a:r>
              <a:rPr lang="ar-EG" dirty="0"/>
              <a:t> حـ/331 خدمات مشتراه  </a:t>
            </a:r>
            <a:r>
              <a:rPr lang="en-US" dirty="0"/>
              <a:t>Purchased </a:t>
            </a:r>
            <a:r>
              <a:rPr lang="en-US" dirty="0" smtClean="0"/>
              <a:t>services</a:t>
            </a:r>
            <a:endParaRPr lang="ar-EG" dirty="0" smtClean="0"/>
          </a:p>
          <a:p>
            <a:pPr marL="0" indent="0">
              <a:buNone/>
            </a:pPr>
            <a:r>
              <a:rPr lang="ar-EG" dirty="0"/>
              <a:t>حـ/332 الإهلاك والاستهلاك </a:t>
            </a:r>
            <a:r>
              <a:rPr lang="en-US" dirty="0"/>
              <a:t>Depreciation &amp; Amortization</a:t>
            </a:r>
          </a:p>
          <a:p>
            <a:pPr marL="0" indent="0">
              <a:buNone/>
            </a:pPr>
            <a:r>
              <a:rPr lang="ar-EG" dirty="0" smtClean="0"/>
              <a:t>حـ/333 الفوائد</a:t>
            </a:r>
          </a:p>
          <a:p>
            <a:pPr marL="0" indent="0">
              <a:buNone/>
            </a:pPr>
            <a:r>
              <a:rPr lang="ar-EG" dirty="0"/>
              <a:t>حـ/334 إيجارات عقارات (أراضي ومباني)</a:t>
            </a:r>
            <a:endParaRPr lang="en-US" dirty="0"/>
          </a:p>
          <a:p>
            <a:pPr marL="0" indent="0">
              <a:buNone/>
            </a:pPr>
            <a:r>
              <a:rPr lang="ar-EG" dirty="0"/>
              <a:t>حـ/335 الضرائب غير المباشرة على النشاط</a:t>
            </a:r>
            <a:endParaRPr lang="en-US" dirty="0"/>
          </a:p>
          <a:p>
            <a:pPr marL="0" indent="0">
              <a:buNone/>
            </a:pPr>
            <a:r>
              <a:rPr lang="ar-EG" dirty="0"/>
              <a:t>حـ/336 ضرائب عقارية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تعريف الموازنة</a:t>
            </a:r>
            <a:r>
              <a:rPr lang="ar-EG" dirty="0"/>
              <a:t>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ar-SA" dirty="0"/>
              <a:t>يمكن تعريف الموازنة بأنها "ترجمة </a:t>
            </a:r>
            <a:r>
              <a:rPr lang="ar-SA" u="sng" dirty="0"/>
              <a:t>كمية</a:t>
            </a:r>
            <a:r>
              <a:rPr lang="ar-SA" dirty="0"/>
              <a:t> و</a:t>
            </a:r>
            <a:r>
              <a:rPr lang="ar-SA" u="sng" dirty="0"/>
              <a:t>مالية</a:t>
            </a:r>
            <a:r>
              <a:rPr lang="ar-SA" dirty="0"/>
              <a:t> و</a:t>
            </a:r>
            <a:r>
              <a:rPr lang="ar-SA" u="sng" dirty="0"/>
              <a:t>نقدية</a:t>
            </a:r>
            <a:r>
              <a:rPr lang="ar-SA" dirty="0"/>
              <a:t> للأهداف التي ترغب الشركة في تحقيقها خلال فترة مالية مقبلة". </a:t>
            </a:r>
            <a:endParaRPr lang="ar-EG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فهي </a:t>
            </a:r>
            <a:r>
              <a:rPr lang="ar-SA" dirty="0"/>
              <a:t>تعبير رقمي عن خطط وبرامج الشركة بحيث تضمن تحقيق جميع العمليات والنتائج المتوقعة مستقبلاً، وتقديم الخدمات بجودة مرتفعة وتحقيق كمية الإنتاج المناسبة وأخيراً رفع الكفاية الإنتاجية.</a:t>
            </a:r>
            <a:endParaRPr lang="en-US" dirty="0"/>
          </a:p>
          <a:p>
            <a:pPr algn="r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EG" sz="8000" dirty="0" smtClean="0"/>
          </a:p>
          <a:p>
            <a:pPr marL="0" indent="0" algn="ctr">
              <a:buNone/>
            </a:pPr>
            <a:r>
              <a:rPr lang="ar-EG" sz="8000" dirty="0" smtClean="0"/>
              <a:t>ورشة عمل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79093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dirty="0"/>
              <a:t>حـ/34 مشتريات بغرض البيع </a:t>
            </a:r>
            <a:endParaRPr lang="ar-EG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44013"/>
              </p:ext>
            </p:extLst>
          </p:nvPr>
        </p:nvGraphicFramePr>
        <p:xfrm>
          <a:off x="914397" y="2209803"/>
          <a:ext cx="7315202" cy="388619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48027"/>
                <a:gridCol w="1908654"/>
                <a:gridCol w="1874361"/>
                <a:gridCol w="1884160"/>
              </a:tblGrid>
              <a:tr h="427380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نموذج مشتريات بغرض البيع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453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البيــــــــان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نشاط مياه الشرب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نشاط الصرف الصحي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الإجمــــــالي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7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عدادات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26,250,000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26,250,000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7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مهمات توصيل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2,000,000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1,750,000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3,750,000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7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ملفات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7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المياه المشتراة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675,000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675,000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7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أخري (توضح)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738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الاجمـــــــالى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29,025,000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1,850,000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30,875,000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600200"/>
            <a:ext cx="9067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ar-EG" dirty="0"/>
              <a:t>حـ/35 أعباء وخسائر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ar-EG" dirty="0"/>
              <a:t>حـ/351 مخصصات بخلاف الإهلاك يتم اعدادها </a:t>
            </a:r>
            <a:r>
              <a:rPr lang="ar-EG" dirty="0" smtClean="0"/>
              <a:t>وفقا </a:t>
            </a:r>
            <a:r>
              <a:rPr lang="ar-EG" dirty="0"/>
              <a:t>لدراسة خلال فترة الموازنة 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ar-EG" dirty="0"/>
              <a:t>حـ/354 أعباء وخسائر متنوعة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ar-EG" dirty="0"/>
              <a:t>حـ/355 خسائر فروق العملة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ar-EG" dirty="0"/>
              <a:t>حـ/357 الخسائر الرأسمالية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ar-EG" dirty="0"/>
              <a:t>حـ/358 الخسائر غير العادية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ar-EG" dirty="0"/>
              <a:t>حـ/359 ضرائب الدخل</a:t>
            </a:r>
            <a:endParaRPr lang="en-US" dirty="0"/>
          </a:p>
          <a:p>
            <a:pPr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EG" dirty="0" smtClean="0"/>
              <a:t>تقديرات </a:t>
            </a:r>
            <a:r>
              <a:rPr lang="ar-EG" dirty="0"/>
              <a:t>الموازنة الاستثمارية </a:t>
            </a:r>
            <a:r>
              <a:rPr lang="en-US" dirty="0"/>
              <a:t>Investment budget </a:t>
            </a:r>
            <a:r>
              <a:rPr lang="en-US" dirty="0" smtClean="0"/>
              <a:t>estimate</a:t>
            </a:r>
            <a:endParaRPr lang="ar-EG" dirty="0" smtClean="0"/>
          </a:p>
          <a:p>
            <a:pPr>
              <a:lnSpc>
                <a:spcPct val="150000"/>
              </a:lnSpc>
              <a:buNone/>
            </a:pPr>
            <a:r>
              <a:rPr lang="ar-SA" u="sng" dirty="0"/>
              <a:t>المشروع</a:t>
            </a:r>
            <a:r>
              <a:rPr lang="ar-SA" u="sng" dirty="0" smtClean="0"/>
              <a:t>:</a:t>
            </a:r>
            <a:endParaRPr lang="ar-EG" u="sng" dirty="0" smtClean="0"/>
          </a:p>
          <a:p>
            <a:pPr>
              <a:lnSpc>
                <a:spcPct val="150000"/>
              </a:lnSpc>
              <a:buNone/>
            </a:pPr>
            <a:r>
              <a:rPr lang="ar-SA" dirty="0" smtClean="0"/>
              <a:t>هو </a:t>
            </a:r>
            <a:r>
              <a:rPr lang="ar-SA" dirty="0"/>
              <a:t>عملية استثمارية تؤدى إلى خلق إنتاجية سلعة أو تأدية خدمة وهذه الطاقة الجديدة قد تكون بهدف تعويض طاقة استنفذت، أو بهدف إضافة طاقة جديدة إلى الطاقة القائمة.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791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ar-EG" dirty="0" smtClean="0"/>
              <a:t>تصنف </a:t>
            </a:r>
            <a:r>
              <a:rPr lang="ar-EG" dirty="0"/>
              <a:t>المشروعات حسب طبيعتها إلى</a:t>
            </a:r>
          </a:p>
          <a:p>
            <a:pPr>
              <a:lnSpc>
                <a:spcPct val="170000"/>
              </a:lnSpc>
              <a:buNone/>
            </a:pPr>
            <a:r>
              <a:rPr lang="ar-EG" dirty="0"/>
              <a:t>1.	المشروعات الجديدة: وهي الاستثمارات في مشروعات جديدة يبدأ تنفيذها في فترة الموازنة.</a:t>
            </a:r>
          </a:p>
          <a:p>
            <a:pPr>
              <a:lnSpc>
                <a:spcPct val="170000"/>
              </a:lnSpc>
              <a:buNone/>
            </a:pPr>
            <a:r>
              <a:rPr lang="ar-EG" dirty="0"/>
              <a:t>2.	مشروعات الإحلال: وهي إحلال أصل جديد بدلا من أصل قديم قائم.</a:t>
            </a:r>
          </a:p>
          <a:p>
            <a:pPr>
              <a:lnSpc>
                <a:spcPct val="170000"/>
              </a:lnSpc>
              <a:buNone/>
            </a:pPr>
            <a:r>
              <a:rPr lang="ar-EG" dirty="0"/>
              <a:t>3.	استكمال المشروعات: وهي مشروعات تم البدء في تنفيذها في فترة مالية سابقة وتستكمل في فترة الموازنة.</a:t>
            </a:r>
          </a:p>
          <a:p>
            <a:pPr>
              <a:lnSpc>
                <a:spcPct val="170000"/>
              </a:lnSpc>
              <a:buNone/>
            </a:pPr>
            <a:r>
              <a:rPr lang="ar-EG" dirty="0"/>
              <a:t>4.	مشروعات التوسع والتجديد: هي مشروعات قائمة من قبل ويتم الإضافة إليها أو تجديدها في فترة الموازنة.</a:t>
            </a:r>
          </a:p>
          <a:p>
            <a:pPr>
              <a:lnSpc>
                <a:spcPct val="170000"/>
              </a:lnSpc>
              <a:buNone/>
            </a:pPr>
            <a:r>
              <a:rPr lang="ar-EG" dirty="0"/>
              <a:t>5.	الاستثمارات الأخرى: هي الاستثمارات في أصول لازمة لاستمرار وخدمة العملية </a:t>
            </a:r>
            <a:r>
              <a:rPr lang="ar-EG" dirty="0" smtClean="0"/>
              <a:t>الإنتاجية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ar-EG" dirty="0" smtClean="0"/>
              <a:t>تحدد </a:t>
            </a:r>
            <a:r>
              <a:rPr lang="ar-EG" dirty="0"/>
              <a:t>مصادر التمويل للاستثمارات الواجب تنفيذها خلال فترة </a:t>
            </a:r>
            <a:r>
              <a:rPr lang="ar-EG" dirty="0" smtClean="0"/>
              <a:t>الموازنة إلى</a:t>
            </a:r>
            <a:r>
              <a:rPr lang="ar-EG" dirty="0"/>
              <a:t>:</a:t>
            </a:r>
          </a:p>
          <a:p>
            <a:pPr>
              <a:lnSpc>
                <a:spcPct val="200000"/>
              </a:lnSpc>
              <a:buNone/>
            </a:pPr>
            <a:r>
              <a:rPr lang="ar-EG" dirty="0"/>
              <a:t>•	تمويل ذاتي (محلي) يتم تدبيره من أموال الشركة.</a:t>
            </a:r>
          </a:p>
          <a:p>
            <a:pPr>
              <a:lnSpc>
                <a:spcPct val="200000"/>
              </a:lnSpc>
              <a:buNone/>
            </a:pPr>
            <a:r>
              <a:rPr lang="ar-EG" dirty="0"/>
              <a:t>•	تمويل غير ذاتي (محلي – أجنبي) يتم تدبيره من جهات أخرى أو منح</a:t>
            </a:r>
          </a:p>
          <a:p>
            <a:pPr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EG" dirty="0" smtClean="0"/>
              <a:t>موازنة </a:t>
            </a:r>
            <a:r>
              <a:rPr lang="ar-EG" dirty="0"/>
              <a:t>التدفقات النقدية </a:t>
            </a:r>
            <a:r>
              <a:rPr lang="en-US" dirty="0"/>
              <a:t>Cash- Flows </a:t>
            </a:r>
            <a:r>
              <a:rPr lang="en-US" dirty="0" smtClean="0"/>
              <a:t>Budget</a:t>
            </a:r>
            <a:endParaRPr lang="ar-EG" dirty="0" smtClean="0"/>
          </a:p>
          <a:p>
            <a:pPr>
              <a:lnSpc>
                <a:spcPct val="150000"/>
              </a:lnSpc>
              <a:buNone/>
            </a:pPr>
            <a:r>
              <a:rPr lang="ar-EG" dirty="0" smtClean="0"/>
              <a:t>يحتسب </a:t>
            </a:r>
            <a:r>
              <a:rPr lang="ar-EG" dirty="0"/>
              <a:t>رصيد النقدية بالصندوق والبنوك فى عام الموازنة وفقا لما </a:t>
            </a:r>
            <a:r>
              <a:rPr lang="ar-EG" dirty="0" smtClean="0"/>
              <a:t>يلى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10384"/>
              </p:ext>
            </p:extLst>
          </p:nvPr>
        </p:nvGraphicFramePr>
        <p:xfrm>
          <a:off x="228600" y="3124200"/>
          <a:ext cx="8458199" cy="297180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458199"/>
              </a:tblGrid>
              <a:tr h="75653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( 1 ) رصيد النقدية بالبنوك فى بداية عام الموازنة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381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( 2 ) يضاف اليه قيمة متحصلات العملاء واى متحصلات اخرى خلال عام الموازنة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4761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( 3 ) يخصم منه قيمة سداد مستحقات الموردين والأجور والضرائب واية سدادات اخرى خلال عام الموازنة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1383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( 4 )  رصيد النقدية فى نهاية عام الموازنة  = 1 + 2 – 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ar-SA" dirty="0"/>
              <a:t>وتكون المعادلة الخاصة بإعداد موازنة التدفقات النقدية كما يلي: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(+) </a:t>
            </a:r>
            <a:r>
              <a:rPr lang="ar-EG" dirty="0"/>
              <a:t>صافي </a:t>
            </a:r>
            <a:r>
              <a:rPr lang="ar-SA" dirty="0"/>
              <a:t>التدفقات النقدية</a:t>
            </a:r>
            <a:r>
              <a:rPr lang="ar-EG" dirty="0"/>
              <a:t> من نشاط التشغيل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(+)</a:t>
            </a:r>
            <a:r>
              <a:rPr lang="ar-EG" dirty="0"/>
              <a:t>صافي </a:t>
            </a:r>
            <a:r>
              <a:rPr lang="ar-SA" dirty="0"/>
              <a:t>التدفقات النقدية</a:t>
            </a:r>
            <a:r>
              <a:rPr lang="ar-EG" dirty="0"/>
              <a:t> من نشاط الاستثمار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(+)</a:t>
            </a:r>
            <a:r>
              <a:rPr lang="ar-EG" dirty="0"/>
              <a:t>صافي </a:t>
            </a:r>
            <a:r>
              <a:rPr lang="ar-SA" dirty="0"/>
              <a:t>التدفقات النقدية</a:t>
            </a:r>
            <a:r>
              <a:rPr lang="ar-EG" dirty="0"/>
              <a:t> من نشاط </a:t>
            </a:r>
            <a:r>
              <a:rPr lang="ar-EG" dirty="0" smtClean="0"/>
              <a:t>التمويل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EG" sz="8000" dirty="0" smtClean="0"/>
          </a:p>
          <a:p>
            <a:pPr marL="0" indent="0" algn="ctr">
              <a:buNone/>
            </a:pPr>
            <a:r>
              <a:rPr lang="ar-EG" sz="8000" dirty="0" smtClean="0"/>
              <a:t>ورشة عمل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8390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ar-EG" dirty="0"/>
              <a:t>مفهوم الموازنة والمركز المالي(الميزانية)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ar-EG" dirty="0"/>
              <a:t>قد يحدث خلط في المفاهيم بين كل من الموازنة والميزانية لذا نوضح في الجدول التالي الفرق بين كلا الموازنة والمركز المالي من خلال عدة نقاط اساسية.</a:t>
            </a:r>
            <a:endParaRPr lang="en-US" dirty="0"/>
          </a:p>
          <a:p>
            <a:pPr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807195"/>
              </p:ext>
            </p:extLst>
          </p:nvPr>
        </p:nvGraphicFramePr>
        <p:xfrm>
          <a:off x="533400" y="1752600"/>
          <a:ext cx="8146414" cy="41148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87589"/>
                <a:gridCol w="3104682"/>
                <a:gridCol w="3054143"/>
              </a:tblGrid>
              <a:tr h="6858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الخصائص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المركز المالي(الميزانية)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الموازنة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فترة الاعداد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نهاية الفترة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بداية الفترة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الفترة التي تغطيها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فترة تاريخية أو فعلية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فترة مستقبلية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الدقة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تعتمد على مقاييس دقيقة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تنبؤية قد تخطئ في بعض الاحيان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نوع البيانات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مالية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كمية ومالية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مرونة التقارير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تقارير محددة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EG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تقارير حسب الحاجة وتتسم بالمرونة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EG" dirty="0"/>
              <a:t>وظائف الموازنات </a:t>
            </a:r>
            <a:r>
              <a:rPr lang="ar-EG" dirty="0" smtClean="0"/>
              <a:t>التقديرية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dirty="0"/>
              <a:t>وظيفة </a:t>
            </a:r>
            <a:r>
              <a:rPr lang="ar-SA" dirty="0" smtClean="0"/>
              <a:t>التخطيط</a:t>
            </a:r>
            <a:endParaRPr lang="ar-EG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ar-JO" dirty="0"/>
              <a:t>وظيفة </a:t>
            </a:r>
            <a:r>
              <a:rPr lang="ar-JO" dirty="0" smtClean="0"/>
              <a:t>التنسيق</a:t>
            </a:r>
            <a:endParaRPr lang="ar-E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JO" dirty="0"/>
              <a:t>وظيفة </a:t>
            </a:r>
            <a:r>
              <a:rPr lang="ar-JO" dirty="0" smtClean="0"/>
              <a:t>الرقابة</a:t>
            </a:r>
            <a:endParaRPr lang="en-US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ar-JO" dirty="0"/>
              <a:t>وظيفة تقييم </a:t>
            </a:r>
            <a:r>
              <a:rPr lang="ar-JO" dirty="0" smtClean="0"/>
              <a:t>الأداء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ar-EG" sz="3800" u="sng" dirty="0"/>
              <a:t>مـزايـا </a:t>
            </a:r>
            <a:r>
              <a:rPr lang="ar-EG" sz="3800" u="sng" dirty="0" smtClean="0"/>
              <a:t>الموازنـة التقديرية</a:t>
            </a:r>
          </a:p>
          <a:p>
            <a:pPr>
              <a:lnSpc>
                <a:spcPct val="150000"/>
              </a:lnSpc>
              <a:buNone/>
            </a:pPr>
            <a:r>
              <a:rPr lang="ar-EG" dirty="0"/>
              <a:t>1.	التخطيط الدوري لكافة الأنشطة بالشركة ووضع اهداف واقعية في ضوء الموارد المتاحة. </a:t>
            </a:r>
          </a:p>
          <a:p>
            <a:pPr>
              <a:lnSpc>
                <a:spcPct val="150000"/>
              </a:lnSpc>
              <a:buNone/>
            </a:pPr>
            <a:r>
              <a:rPr lang="ar-EG" dirty="0"/>
              <a:t>2.	رفع كفاءة التعاون بين الأفراد والمتمثل فى اشتراك الادارات المختلفة فى عملية اعداد الموازنة.</a:t>
            </a:r>
          </a:p>
          <a:p>
            <a:pPr>
              <a:lnSpc>
                <a:spcPct val="150000"/>
              </a:lnSpc>
              <a:buNone/>
            </a:pPr>
            <a:r>
              <a:rPr lang="ar-EG" dirty="0"/>
              <a:t>3.	توفير قياس كمي في تحليل وعرض البيانات والمعلومات.</a:t>
            </a:r>
          </a:p>
          <a:p>
            <a:pPr>
              <a:lnSpc>
                <a:spcPct val="150000"/>
              </a:lnSpc>
              <a:buNone/>
            </a:pPr>
            <a:r>
              <a:rPr lang="ar-EG" dirty="0"/>
              <a:t>4.	توفير نظام متكامل لتقييم الأداء بمقارنة الفعلي بالمخطط (كمية وقيمة). </a:t>
            </a:r>
          </a:p>
          <a:p>
            <a:pPr>
              <a:lnSpc>
                <a:spcPct val="150000"/>
              </a:lnSpc>
              <a:buNone/>
            </a:pPr>
            <a:r>
              <a:rPr lang="ar-EG" dirty="0"/>
              <a:t>5.	تساعد الإدارة على أخذ الإحتياطات اللازمة للظروف المحتملة والتكيف معها</a:t>
            </a:r>
            <a:r>
              <a:rPr lang="ar-EG" dirty="0" smtClean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EG" sz="3200" u="sng" dirty="0" smtClean="0"/>
              <a:t>معوقـات </a:t>
            </a:r>
            <a:r>
              <a:rPr lang="ar-EG" sz="3200" u="sng" dirty="0"/>
              <a:t>الموازنـة </a:t>
            </a:r>
            <a:r>
              <a:rPr lang="ar-EG" sz="3200" u="sng" dirty="0" smtClean="0"/>
              <a:t>التقديرية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EG" sz="3000" dirty="0" smtClean="0"/>
              <a:t>صعوبة </a:t>
            </a:r>
            <a:r>
              <a:rPr lang="ar-EG" sz="3000" dirty="0"/>
              <a:t>التنبؤ في بعض الأحوال</a:t>
            </a:r>
            <a:r>
              <a:rPr lang="ar-EG" sz="3000" dirty="0" smtClean="0"/>
              <a:t>:</a:t>
            </a:r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ar-JO" sz="3000" dirty="0"/>
              <a:t>سوء فهم الإدارة للموازنة التقديرية ونقص الوعي الإداري:</a:t>
            </a:r>
            <a:endParaRPr lang="en-US" sz="30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ar-EG" sz="3000" dirty="0" smtClean="0"/>
              <a:t>عدم </a:t>
            </a:r>
            <a:r>
              <a:rPr lang="ar-EG" sz="3000" dirty="0"/>
              <a:t>تحديد المسئوليات بالهيكل التنظيمي للشركة</a:t>
            </a:r>
            <a:r>
              <a:rPr lang="ar-EG" sz="3000" dirty="0" smtClean="0"/>
              <a:t>:</a:t>
            </a:r>
          </a:p>
          <a:p>
            <a:pPr marL="514350" lvl="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ar-JO" sz="3000" dirty="0"/>
              <a:t>سوء فهم العاملين للموازنات التقديرية:</a:t>
            </a:r>
            <a:endParaRPr lang="en-US" sz="3000" dirty="0"/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4800" dirty="0" smtClean="0"/>
              <a:t>الموازنة التخطيطية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EG" dirty="0"/>
              <a:t>أنواع الموازنات</a:t>
            </a:r>
            <a:r>
              <a:rPr lang="en-US" dirty="0"/>
              <a:t>Types of Budgets </a:t>
            </a:r>
            <a:endParaRPr lang="ar-EG" dirty="0" smtClean="0"/>
          </a:p>
          <a:p>
            <a:pPr marL="0" indent="0">
              <a:buNone/>
            </a:pPr>
            <a:r>
              <a:rPr lang="ar-EG" dirty="0"/>
              <a:t>أولاً الموازنات حسب موضوع المعاملة</a:t>
            </a:r>
            <a:endParaRPr lang="en-US" dirty="0"/>
          </a:p>
          <a:p>
            <a:pPr>
              <a:buFontTx/>
              <a:buChar char="-"/>
            </a:pPr>
            <a:r>
              <a:rPr lang="ar-EG" dirty="0" smtClean="0"/>
              <a:t>الموازنة العينية</a:t>
            </a:r>
          </a:p>
          <a:p>
            <a:pPr>
              <a:buFontTx/>
              <a:buChar char="-"/>
            </a:pPr>
            <a:r>
              <a:rPr lang="ar-EG" dirty="0" smtClean="0"/>
              <a:t>الموازنة النقدية</a:t>
            </a:r>
          </a:p>
          <a:p>
            <a:pPr>
              <a:buFontTx/>
              <a:buChar char="-"/>
            </a:pPr>
            <a:r>
              <a:rPr lang="ar-EG" dirty="0" smtClean="0"/>
              <a:t>الموازنة </a:t>
            </a:r>
            <a:r>
              <a:rPr lang="ar-EG" dirty="0"/>
              <a:t>المالية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008496"/>
      </a:dk2>
      <a:lt2>
        <a:srgbClr val="00BAC9"/>
      </a:lt2>
      <a:accent1>
        <a:srgbClr val="008496"/>
      </a:accent1>
      <a:accent2>
        <a:srgbClr val="00BAC9"/>
      </a:accent2>
      <a:accent3>
        <a:srgbClr val="9BBB59"/>
      </a:accent3>
      <a:accent4>
        <a:srgbClr val="F79646"/>
      </a:accent4>
      <a:accent5>
        <a:srgbClr val="800080"/>
      </a:accent5>
      <a:accent6>
        <a:srgbClr val="8064A2"/>
      </a:accent6>
      <a:hlink>
        <a:srgbClr val="FFFFFF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1225</Words>
  <Application>Microsoft Office PowerPoint</Application>
  <PresentationFormat>On-screen Show (4:3)</PresentationFormat>
  <Paragraphs>519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Theme1</vt:lpstr>
      <vt:lpstr>الموازنة التخطيطية  محاسب ومراجع مالي </vt:lpstr>
      <vt:lpstr>المحتويات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PowerPoint Presentation</vt:lpstr>
      <vt:lpstr>الموازنة التخطيطية </vt:lpstr>
      <vt:lpstr>PowerPoint Presentation</vt:lpstr>
      <vt:lpstr>الموازنة التخطيطية </vt:lpstr>
      <vt:lpstr>PowerPoint Presentation</vt:lpstr>
      <vt:lpstr>الموازنة التخطيطية </vt:lpstr>
      <vt:lpstr>PowerPoint Presentation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الموازنة التخطيطية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analysis</dc:title>
  <dc:creator>Admin</dc:creator>
  <cp:lastModifiedBy>Ahmed Mahmoud Kenawy</cp:lastModifiedBy>
  <cp:revision>42</cp:revision>
  <dcterms:created xsi:type="dcterms:W3CDTF">2006-08-16T00:00:00Z</dcterms:created>
  <dcterms:modified xsi:type="dcterms:W3CDTF">2021-04-25T12:44:01Z</dcterms:modified>
</cp:coreProperties>
</file>